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436" r:id="rId2"/>
    <p:sldMasterId id="2147484424" r:id="rId3"/>
    <p:sldMasterId id="2147484412" r:id="rId4"/>
  </p:sldMasterIdLst>
  <p:notesMasterIdLst>
    <p:notesMasterId r:id="rId42"/>
  </p:notesMasterIdLst>
  <p:handoutMasterIdLst>
    <p:handoutMasterId r:id="rId43"/>
  </p:handoutMasterIdLst>
  <p:sldIdLst>
    <p:sldId id="693" r:id="rId5"/>
    <p:sldId id="712" r:id="rId6"/>
    <p:sldId id="713" r:id="rId7"/>
    <p:sldId id="714" r:id="rId8"/>
    <p:sldId id="720" r:id="rId9"/>
    <p:sldId id="721" r:id="rId10"/>
    <p:sldId id="722" r:id="rId11"/>
    <p:sldId id="727" r:id="rId12"/>
    <p:sldId id="723" r:id="rId13"/>
    <p:sldId id="726" r:id="rId14"/>
    <p:sldId id="725" r:id="rId15"/>
    <p:sldId id="683" r:id="rId16"/>
    <p:sldId id="687" r:id="rId17"/>
    <p:sldId id="688" r:id="rId18"/>
    <p:sldId id="689" r:id="rId19"/>
    <p:sldId id="694" r:id="rId20"/>
    <p:sldId id="696" r:id="rId21"/>
    <p:sldId id="698" r:id="rId22"/>
    <p:sldId id="700" r:id="rId23"/>
    <p:sldId id="707" r:id="rId24"/>
    <p:sldId id="576" r:id="rId25"/>
    <p:sldId id="590" r:id="rId26"/>
    <p:sldId id="679" r:id="rId27"/>
    <p:sldId id="579" r:id="rId28"/>
    <p:sldId id="642" r:id="rId29"/>
    <p:sldId id="662" r:id="rId30"/>
    <p:sldId id="711" r:id="rId31"/>
    <p:sldId id="710" r:id="rId32"/>
    <p:sldId id="599" r:id="rId33"/>
    <p:sldId id="702" r:id="rId34"/>
    <p:sldId id="703" r:id="rId35"/>
    <p:sldId id="708" r:id="rId36"/>
    <p:sldId id="709" r:id="rId37"/>
    <p:sldId id="704" r:id="rId38"/>
    <p:sldId id="705" r:id="rId39"/>
    <p:sldId id="706" r:id="rId40"/>
    <p:sldId id="719" r:id="rId4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6600"/>
    <a:srgbClr val="990000"/>
    <a:srgbClr val="777777"/>
    <a:srgbClr val="C0C0C0"/>
    <a:srgbClr val="FFCC66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86808" autoAdjust="0"/>
  </p:normalViewPr>
  <p:slideViewPr>
    <p:cSldViewPr>
      <p:cViewPr varScale="1">
        <p:scale>
          <a:sx n="52" d="100"/>
          <a:sy n="52" d="100"/>
        </p:scale>
        <p:origin x="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notesViewPr>
    <p:cSldViewPr>
      <p:cViewPr varScale="1">
        <p:scale>
          <a:sx n="50" d="100"/>
          <a:sy n="50" d="100"/>
        </p:scale>
        <p:origin x="-195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1'!$A$28</c:f>
              <c:strCache>
                <c:ptCount val="1"/>
                <c:pt idx="0">
                  <c:v>Labor market</c:v>
                </c:pt>
              </c:strCache>
            </c:strRef>
          </c:tx>
          <c:spPr>
            <a:solidFill>
              <a:srgbClr val="002060"/>
            </a:solidFill>
            <a:ln w="12679">
              <a:solidFill>
                <a:schemeClr val="tx1"/>
              </a:solidFill>
            </a:ln>
          </c:spPr>
          <c:invertIfNegative val="0"/>
          <c:cat>
            <c:strRef>
              <c:f>'Data 1'!$B$27:$P$27</c:f>
              <c:strCache>
                <c:ptCount val="15"/>
                <c:pt idx="0">
                  <c:v>United Kingdom</c:v>
                </c:pt>
                <c:pt idx="1">
                  <c:v>United States</c:v>
                </c:pt>
                <c:pt idx="2">
                  <c:v>Denmark</c:v>
                </c:pt>
                <c:pt idx="3">
                  <c:v>Sweden</c:v>
                </c:pt>
                <c:pt idx="4">
                  <c:v>Canada</c:v>
                </c:pt>
                <c:pt idx="5">
                  <c:v>Netherlands</c:v>
                </c:pt>
                <c:pt idx="6">
                  <c:v>Japan</c:v>
                </c:pt>
                <c:pt idx="7">
                  <c:v>Spain</c:v>
                </c:pt>
                <c:pt idx="8">
                  <c:v>Austria</c:v>
                </c:pt>
                <c:pt idx="9">
                  <c:v>Finland</c:v>
                </c:pt>
                <c:pt idx="10">
                  <c:v>Germany</c:v>
                </c:pt>
                <c:pt idx="11">
                  <c:v>France</c:v>
                </c:pt>
                <c:pt idx="12">
                  <c:v>Italy</c:v>
                </c:pt>
                <c:pt idx="13">
                  <c:v>Czech Rep.</c:v>
                </c:pt>
                <c:pt idx="14">
                  <c:v>Average</c:v>
                </c:pt>
              </c:strCache>
            </c:strRef>
          </c:cat>
          <c:val>
            <c:numRef>
              <c:f>'Data 1'!$B$28:$P$28</c:f>
              <c:numCache>
                <c:formatCode>General</c:formatCode>
                <c:ptCount val="15"/>
                <c:pt idx="0">
                  <c:v>4.2793511037436463E-3</c:v>
                </c:pt>
                <c:pt idx="1">
                  <c:v>0</c:v>
                </c:pt>
                <c:pt idx="2">
                  <c:v>1.742455956052176E-2</c:v>
                </c:pt>
                <c:pt idx="3">
                  <c:v>2.43738466509693E-2</c:v>
                </c:pt>
                <c:pt idx="4">
                  <c:v>1.0927702896922841E-3</c:v>
                </c:pt>
                <c:pt idx="5">
                  <c:v>3.1210877205604212E-2</c:v>
                </c:pt>
                <c:pt idx="6">
                  <c:v>1.2580595808717527E-2</c:v>
                </c:pt>
                <c:pt idx="7">
                  <c:v>1.7448989957693534E-2</c:v>
                </c:pt>
                <c:pt idx="8">
                  <c:v>2.0501448958547143E-2</c:v>
                </c:pt>
                <c:pt idx="9">
                  <c:v>2.3119690449350149E-2</c:v>
                </c:pt>
                <c:pt idx="10">
                  <c:v>2.7647728060139303E-2</c:v>
                </c:pt>
                <c:pt idx="11">
                  <c:v>2.5573773313804178E-2</c:v>
                </c:pt>
                <c:pt idx="12">
                  <c:v>2.4359382777918322E-2</c:v>
                </c:pt>
                <c:pt idx="13">
                  <c:v>3.3773272745969411E-2</c:v>
                </c:pt>
                <c:pt idx="14">
                  <c:v>1.8813306205905055E-2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8D-4227-B399-F57E97769940}"/>
            </c:ext>
          </c:extLst>
        </c:ser>
        <c:ser>
          <c:idx val="1"/>
          <c:order val="1"/>
          <c:tx>
            <c:strRef>
              <c:f>'Data 1'!$A$29</c:f>
              <c:strCache>
                <c:ptCount val="1"/>
                <c:pt idx="0">
                  <c:v>Product market</c:v>
                </c:pt>
              </c:strCache>
            </c:strRef>
          </c:tx>
          <c:spPr>
            <a:solidFill>
              <a:srgbClr val="00B050"/>
            </a:solidFill>
            <a:ln w="12679">
              <a:solidFill>
                <a:schemeClr val="tx1"/>
              </a:solidFill>
            </a:ln>
          </c:spPr>
          <c:invertIfNegative val="0"/>
          <c:cat>
            <c:strRef>
              <c:f>'Data 1'!$B$27:$P$27</c:f>
              <c:strCache>
                <c:ptCount val="15"/>
                <c:pt idx="0">
                  <c:v>United Kingdom</c:v>
                </c:pt>
                <c:pt idx="1">
                  <c:v>United States</c:v>
                </c:pt>
                <c:pt idx="2">
                  <c:v>Denmark</c:v>
                </c:pt>
                <c:pt idx="3">
                  <c:v>Sweden</c:v>
                </c:pt>
                <c:pt idx="4">
                  <c:v>Canada</c:v>
                </c:pt>
                <c:pt idx="5">
                  <c:v>Netherlands</c:v>
                </c:pt>
                <c:pt idx="6">
                  <c:v>Japan</c:v>
                </c:pt>
                <c:pt idx="7">
                  <c:v>Spain</c:v>
                </c:pt>
                <c:pt idx="8">
                  <c:v>Austria</c:v>
                </c:pt>
                <c:pt idx="9">
                  <c:v>Finland</c:v>
                </c:pt>
                <c:pt idx="10">
                  <c:v>Germany</c:v>
                </c:pt>
                <c:pt idx="11">
                  <c:v>France</c:v>
                </c:pt>
                <c:pt idx="12">
                  <c:v>Italy</c:v>
                </c:pt>
                <c:pt idx="13">
                  <c:v>Czech Rep.</c:v>
                </c:pt>
                <c:pt idx="14">
                  <c:v>Average</c:v>
                </c:pt>
              </c:strCache>
            </c:strRef>
          </c:cat>
          <c:val>
            <c:numRef>
              <c:f>'Data 1'!$B$29:$P$29</c:f>
              <c:numCache>
                <c:formatCode>General</c:formatCode>
                <c:ptCount val="15"/>
                <c:pt idx="0">
                  <c:v>6.9613277448395058E-3</c:v>
                </c:pt>
                <c:pt idx="1">
                  <c:v>1.3398869837818923E-2</c:v>
                </c:pt>
                <c:pt idx="2">
                  <c:v>1.2777102101524253E-2</c:v>
                </c:pt>
                <c:pt idx="3">
                  <c:v>8.7253742233795589E-3</c:v>
                </c:pt>
                <c:pt idx="4">
                  <c:v>3.4293602676138853E-2</c:v>
                </c:pt>
                <c:pt idx="5">
                  <c:v>9.3198040275201469E-3</c:v>
                </c:pt>
                <c:pt idx="6">
                  <c:v>3.2125659358827059E-2</c:v>
                </c:pt>
                <c:pt idx="7">
                  <c:v>3.2626159086780432E-2</c:v>
                </c:pt>
                <c:pt idx="8">
                  <c:v>3.0430273210753585E-2</c:v>
                </c:pt>
                <c:pt idx="9">
                  <c:v>2.9947168997432876E-2</c:v>
                </c:pt>
                <c:pt idx="10">
                  <c:v>3.0519683344793509E-2</c:v>
                </c:pt>
                <c:pt idx="11">
                  <c:v>3.3400651387188861E-2</c:v>
                </c:pt>
                <c:pt idx="12">
                  <c:v>3.8017572650961215E-2</c:v>
                </c:pt>
                <c:pt idx="13">
                  <c:v>3.6269926620973357E-2</c:v>
                </c:pt>
                <c:pt idx="14">
                  <c:v>2.4915226804923727E-2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8D-4227-B399-F57E97769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210768"/>
        <c:axId val="407196160"/>
      </c:barChart>
      <c:catAx>
        <c:axId val="25721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79">
            <a:solidFill>
              <a:schemeClr val="tx1"/>
            </a:solidFill>
          </a:ln>
        </c:spPr>
        <c:txPr>
          <a:bodyPr rot="-2700000"/>
          <a:lstStyle/>
          <a:p>
            <a:pPr>
              <a:defRPr sz="1597" b="1" i="0" baseline="0">
                <a:latin typeface="Calibri" panose="020F0502020204030204" pitchFamily="34" charset="0"/>
              </a:defRPr>
            </a:pPr>
            <a:endParaRPr lang="ru-RU"/>
          </a:p>
        </c:txPr>
        <c:crossAx val="407196160"/>
        <c:crosses val="autoZero"/>
        <c:auto val="1"/>
        <c:lblAlgn val="ctr"/>
        <c:lblOffset val="100"/>
        <c:noMultiLvlLbl val="0"/>
      </c:catAx>
      <c:valAx>
        <c:axId val="407196160"/>
        <c:scaling>
          <c:orientation val="minMax"/>
        </c:scaling>
        <c:delete val="0"/>
        <c:axPos val="l"/>
        <c:majorGridlines>
          <c:spPr>
            <a:ln w="12679"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2679">
            <a:solidFill>
              <a:schemeClr val="tx1"/>
            </a:solidFill>
          </a:ln>
        </c:spPr>
        <c:txPr>
          <a:bodyPr/>
          <a:lstStyle/>
          <a:p>
            <a:pPr>
              <a:defRPr sz="1597" b="1" i="0" baseline="0">
                <a:latin typeface="Calibri" panose="020F0502020204030204" pitchFamily="34" charset="0"/>
              </a:defRPr>
            </a:pPr>
            <a:endParaRPr lang="ru-RU"/>
          </a:p>
        </c:txPr>
        <c:crossAx val="257210768"/>
        <c:crosses val="autoZero"/>
        <c:crossBetween val="between"/>
      </c:valAx>
      <c:spPr>
        <a:ln w="12679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7737226277372262"/>
          <c:y val="0.91139240506329111"/>
          <c:w val="0.44282238442822386"/>
          <c:h val="6.8917018284106887E-2"/>
        </c:manualLayout>
      </c:layout>
      <c:overlay val="0"/>
      <c:txPr>
        <a:bodyPr/>
        <a:lstStyle/>
        <a:p>
          <a:pPr>
            <a:defRPr sz="1597" b="1" i="0" baseline="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6F77823A-9B9C-4539-A550-3C45FDFAABA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637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6" rIns="95213" bIns="47606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B55E58F5-4269-4B3D-9E71-4192132FBF6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15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EB073-1C51-4380-827D-EC9B65EB4DB4}" type="slidenum">
              <a:rPr lang="fr-FR" altLang="fr-FR" smtClean="0"/>
              <a:pPr/>
              <a:t>21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2682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B55DA-8F96-40B1-A5A1-66E694F616FA}" type="slidenum">
              <a:rPr lang="fr-FR" altLang="fr-FR" smtClean="0"/>
              <a:pPr/>
              <a:t>22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55926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516297-2F5E-4FFC-8D81-77691B5F28A3}" type="slidenum">
              <a:rPr lang="fr-FR" altLang="fr-FR" smtClean="0"/>
              <a:pPr/>
              <a:t>24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3331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C6B781-7DF0-4536-8C21-7F8A010519F8}" type="slidenum">
              <a:rPr lang="fr-FR" altLang="fr-FR" smtClean="0"/>
              <a:pPr/>
              <a:t>25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7954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DA0B5-04FA-404A-8E40-B734C3F3721E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C1FB57-0D1B-4149-934E-F6F06B97167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59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60371-03EB-453C-8CB8-47E8510F87AB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90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B7D0B1-9FAE-4D56-B534-B0593FC8E05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92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68CB85-AF04-454A-BF6C-37E2EDF9F169}" type="slidenum">
              <a:rPr lang="fr-FR" altLang="fr-FR" smtClean="0"/>
              <a:pPr/>
              <a:t>29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1562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F5D7C2-C3C6-49B6-8B51-DE6292BA3942}" type="slidenum">
              <a:rPr lang="fr-FR" altLang="fr-FR" smtClean="0"/>
              <a:pPr/>
              <a:t>31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5816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981075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79613" y="3644900"/>
            <a:ext cx="65135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196752"/>
            <a:ext cx="7624763" cy="17526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altLang="en-US" dirty="0"/>
              <a:t>Cliquez pour modifier le style du titre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78904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juin2007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394-E4A0-4F47-AB11-0947D6B17F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18630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E27F-236A-42C2-83AF-69A153FA2B5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750969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493F-1CC6-4D99-A0EE-1F42917EAE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0306719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7B02-23B3-4625-A8A3-82A98742DFE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4172944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17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11588"/>
            <a:ext cx="4038600" cy="2319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8C2F-D1FB-4A89-ABC2-9D5ABE9016D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662666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5318-CF4E-4E91-AE71-18BC9BD1000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67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6805-0F16-40BF-819B-FAEA98B5F7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861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680C-DB30-4C08-A389-4366277537A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916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1FF6-4492-4B87-9610-129354DD01B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693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569-AA1A-4D48-8699-B2191F038A3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709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6B78-E810-48BB-8312-82B496F9DE6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82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95275"/>
            <a:ext cx="1404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C17A-05A6-4066-9D6C-4461A7D5E2A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81078843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6FD4-F914-4AAD-8E53-C3814274B25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718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170E-6790-4925-962C-628C5C800FC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65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9094-9D8E-45A6-87FD-18040C0A9ED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0183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36CC-FC24-40A3-82B5-957E2290F9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561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8D8C-ABAD-4478-84B4-F9438AC2AFC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6604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5495-CD21-4DBC-8A13-CE26BF50D54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0410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16B8-A383-41CC-8036-219E03E18F6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4613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11AF-BC84-40B6-881A-EC571F421E8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5680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BFBA-B337-4606-8065-2D77FFDCA1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623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1B10-4121-497C-AFA2-14C675D39D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95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CD6A-91C9-45B5-9371-7D97C4D1E82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367335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EDB9-A984-4987-8B3D-53172C1388D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7303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0CC3-2E5D-4D1E-8284-904738DC6DC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678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0C31-5AD8-4964-840F-1F3B58B9BBA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2944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1C97-C9E7-4D3F-9448-6192EFB1B1B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4341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E006-56B0-4BC0-A857-DACBEC00122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8813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1752-1209-46BD-80D2-7D6049BF6F1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9449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8F38-C674-4723-83C1-AA106C3D42A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2964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98A9-DCF9-46F9-95CD-505E7649BD9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0595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A731-03EF-45F7-A9BD-4F94C6F8C7D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7979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8CAF-420F-438D-8E7B-82B46560DE5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993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55C0-9EAB-443B-8137-61A2E0253E5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6486632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CDA4-403F-4370-B9F4-B815A5B8AB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5541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9A5E-6BC1-40DE-A7F3-9C3C9485583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039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FFA8-3FEA-4FCB-86E6-2B8F3734CF0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528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EDE5-E787-490D-8E3A-10F5888610B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9346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05DD-9E42-44B1-921D-51F3BAA6410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9498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3292-F368-45E5-ACC7-1483F63816A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8125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F50D-396D-4D6C-BA9B-1FB9EC546BE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037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3756-9570-4EB0-8359-CAA7BA3ABEA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37845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FACC-EF24-4052-AC67-58ABEE41338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535223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C46A-23B0-41A4-AFB3-19BE3CC948D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733515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E284-25CE-4801-B3FB-F04E9E12517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0463076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A287B-EC30-4AB5-9F05-4D93E862980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6610003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fr-FR" altLang="en-US"/>
              <a:t>Lionel POTIER – 21 </a:t>
            </a:r>
            <a:r>
              <a:rPr lang="en-US" altLang="en-US"/>
              <a:t>juin</a:t>
            </a:r>
            <a:r>
              <a:rPr lang="fr-FR" altLang="en-US"/>
              <a:t>200</a:t>
            </a:r>
            <a:r>
              <a:rPr lang="en-US" altLang="en-US"/>
              <a:t>7</a:t>
            </a:r>
            <a:endParaRPr lang="fr-FR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45121B8-659A-4ED1-9308-EF09DE6740A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583613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68135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  <p:sldLayoutId id="2147494192" r:id="rId2"/>
    <p:sldLayoutId id="2147494147" r:id="rId3"/>
    <p:sldLayoutId id="2147494148" r:id="rId4"/>
    <p:sldLayoutId id="2147494149" r:id="rId5"/>
    <p:sldLayoutId id="2147494150" r:id="rId6"/>
    <p:sldLayoutId id="2147494151" r:id="rId7"/>
    <p:sldLayoutId id="2147494152" r:id="rId8"/>
    <p:sldLayoutId id="2147494153" r:id="rId9"/>
    <p:sldLayoutId id="2147494154" r:id="rId10"/>
    <p:sldLayoutId id="2147494155" r:id="rId11"/>
    <p:sldLayoutId id="2147494156" r:id="rId12"/>
    <p:sldLayoutId id="2147494157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1A520-CBE3-4760-A163-BBBF6F91EB8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58" r:id="rId1"/>
    <p:sldLayoutId id="2147494159" r:id="rId2"/>
    <p:sldLayoutId id="2147494160" r:id="rId3"/>
    <p:sldLayoutId id="2147494161" r:id="rId4"/>
    <p:sldLayoutId id="2147494162" r:id="rId5"/>
    <p:sldLayoutId id="2147494163" r:id="rId6"/>
    <p:sldLayoutId id="2147494164" r:id="rId7"/>
    <p:sldLayoutId id="2147494165" r:id="rId8"/>
    <p:sldLayoutId id="2147494166" r:id="rId9"/>
    <p:sldLayoutId id="2147494167" r:id="rId10"/>
    <p:sldLayoutId id="21474941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41ECD4-5472-43B5-8060-507A1A5B42B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69" r:id="rId1"/>
    <p:sldLayoutId id="2147494170" r:id="rId2"/>
    <p:sldLayoutId id="2147494171" r:id="rId3"/>
    <p:sldLayoutId id="2147494172" r:id="rId4"/>
    <p:sldLayoutId id="2147494173" r:id="rId5"/>
    <p:sldLayoutId id="2147494174" r:id="rId6"/>
    <p:sldLayoutId id="2147494175" r:id="rId7"/>
    <p:sldLayoutId id="2147494176" r:id="rId8"/>
    <p:sldLayoutId id="2147494177" r:id="rId9"/>
    <p:sldLayoutId id="2147494178" r:id="rId10"/>
    <p:sldLayoutId id="21474941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Lionel POTIER – 21 juin2007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B1D1C4-D2DD-4742-A673-E7A28C89398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80" r:id="rId1"/>
    <p:sldLayoutId id="2147494181" r:id="rId2"/>
    <p:sldLayoutId id="2147494182" r:id="rId3"/>
    <p:sldLayoutId id="2147494183" r:id="rId4"/>
    <p:sldLayoutId id="2147494184" r:id="rId5"/>
    <p:sldLayoutId id="2147494185" r:id="rId6"/>
    <p:sldLayoutId id="2147494186" r:id="rId7"/>
    <p:sldLayoutId id="2147494187" r:id="rId8"/>
    <p:sldLayoutId id="2147494188" r:id="rId9"/>
    <p:sldLayoutId id="2147494189" r:id="rId10"/>
    <p:sldLayoutId id="21474941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Promoting inclusive growth in France:</a:t>
            </a:r>
            <a:br>
              <a:rPr lang="en-US" dirty="0" smtClean="0"/>
            </a:br>
            <a:r>
              <a:rPr lang="en-US" dirty="0" smtClean="0"/>
              <a:t>The essence of Macron’s economic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55394-E4A0-4F47-AB11-0947D6B17FB2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77297302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600" smtClean="0"/>
              <a:t>PISA and growth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en-US" smtClean="0"/>
          </a:p>
        </p:txBody>
      </p:sp>
      <p:pic>
        <p:nvPicPr>
          <p:cNvPr id="2867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2888"/>
            <a:ext cx="7812088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65189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8229600" cy="4892675"/>
          </a:xfrm>
        </p:spPr>
      </p:pic>
    </p:spTree>
    <p:extLst>
      <p:ext uri="{BB962C8B-B14F-4D97-AF65-F5344CB8AC3E}">
        <p14:creationId xmlns:p14="http://schemas.microsoft.com/office/powerpoint/2010/main" val="38804245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90600"/>
          </a:xfrm>
        </p:spPr>
        <p:txBody>
          <a:bodyPr/>
          <a:lstStyle/>
          <a:p>
            <a:r>
              <a:rPr lang="en-US" sz="3600" b="1" dirty="0" smtClean="0"/>
              <a:t>Enhancing innovation-led growth in advanced countries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8513"/>
            <a:ext cx="8229600" cy="4789487"/>
          </a:xfrm>
        </p:spPr>
        <p:txBody>
          <a:bodyPr/>
          <a:lstStyle/>
          <a:p>
            <a:pPr>
              <a:buNone/>
            </a:pPr>
            <a:r>
              <a:rPr lang="fr-FR" sz="3200" dirty="0" smtClean="0"/>
              <a:t>	-</a:t>
            </a:r>
            <a:r>
              <a:rPr lang="fr-FR" sz="2800" dirty="0" smtClean="0"/>
              <a:t> </a:t>
            </a:r>
            <a:r>
              <a:rPr lang="fr-FR" sz="2800" dirty="0" err="1" smtClean="0"/>
              <a:t>Invest</a:t>
            </a:r>
            <a:r>
              <a:rPr lang="fr-FR" sz="2800" dirty="0" smtClean="0"/>
              <a:t> in </a:t>
            </a:r>
            <a:r>
              <a:rPr lang="fr-FR" sz="2800" dirty="0" err="1" smtClean="0"/>
              <a:t>knowledge</a:t>
            </a:r>
            <a:r>
              <a:rPr lang="fr-FR" sz="2800" dirty="0" smtClean="0"/>
              <a:t> </a:t>
            </a:r>
            <a:r>
              <a:rPr lang="fr-FR" sz="2800" dirty="0" err="1" smtClean="0"/>
              <a:t>economy</a:t>
            </a:r>
            <a:r>
              <a:rPr lang="fr-FR" sz="2800" dirty="0" smtClean="0"/>
              <a:t> (innovation)</a:t>
            </a:r>
          </a:p>
          <a:p>
            <a:pPr>
              <a:buNone/>
            </a:pPr>
            <a:r>
              <a:rPr lang="fr-FR" sz="2800" dirty="0"/>
              <a:t> </a:t>
            </a:r>
            <a:r>
              <a:rPr lang="fr-FR" sz="2800" dirty="0" smtClean="0"/>
              <a:t>   - </a:t>
            </a:r>
            <a:r>
              <a:rPr lang="fr-FR" sz="2800" dirty="0" err="1" smtClean="0"/>
              <a:t>Invest</a:t>
            </a:r>
            <a:r>
              <a:rPr lang="fr-FR" sz="2800" dirty="0" smtClean="0"/>
              <a:t> in (</a:t>
            </a:r>
            <a:r>
              <a:rPr lang="fr-FR" sz="2800" dirty="0" err="1" smtClean="0"/>
              <a:t>higher</a:t>
            </a:r>
            <a:r>
              <a:rPr lang="fr-FR" sz="2800" dirty="0" smtClean="0"/>
              <a:t>) </a:t>
            </a:r>
            <a:r>
              <a:rPr lang="fr-FR" sz="2800" dirty="0" err="1" smtClean="0"/>
              <a:t>education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	- </a:t>
            </a:r>
            <a:r>
              <a:rPr lang="fr-FR" sz="2800" dirty="0" err="1" smtClean="0"/>
              <a:t>Liberalize</a:t>
            </a:r>
            <a:r>
              <a:rPr lang="fr-FR" sz="2800" dirty="0" smtClean="0"/>
              <a:t>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markets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778473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Enhancing productivity growth in emerging market economies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789487"/>
          </a:xfrm>
        </p:spPr>
        <p:txBody>
          <a:bodyPr/>
          <a:lstStyle/>
          <a:p>
            <a:r>
              <a:rPr lang="en-US" sz="2400" dirty="0" smtClean="0"/>
              <a:t>Foster technology transfers</a:t>
            </a:r>
          </a:p>
          <a:p>
            <a:r>
              <a:rPr lang="en-US" sz="2400" dirty="0" smtClean="0"/>
              <a:t>Reallocate factors</a:t>
            </a:r>
          </a:p>
          <a:p>
            <a:r>
              <a:rPr lang="en-US" sz="2400" dirty="0" smtClean="0"/>
              <a:t>Improve management practices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698477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1" y="130175"/>
            <a:ext cx="8575675" cy="706438"/>
          </a:xfrm>
        </p:spPr>
        <p:txBody>
          <a:bodyPr>
            <a:normAutofit fontScale="90000"/>
          </a:bodyPr>
          <a:lstStyle/>
          <a:p>
            <a:r>
              <a:rPr lang="en-US" altLang="en-US" sz="2600" b="1" smtClean="0"/>
              <a:t>Average management scores across countries are strongly correlated with GDP per capita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1" y="6196015"/>
            <a:ext cx="8453438" cy="7064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b="0" kern="0" dirty="0" smtClean="0"/>
              <a:t>Data includes 2013 survey wave as of 9/20/2013. Africa data not yet included in the paper</a:t>
            </a:r>
            <a:endParaRPr lang="en-US" sz="1600" b="0" kern="0" dirty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b="7809"/>
          <a:stretch>
            <a:fillRect/>
          </a:stretch>
        </p:blipFill>
        <p:spPr bwMode="auto">
          <a:xfrm>
            <a:off x="457201" y="928688"/>
            <a:ext cx="79883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30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53975"/>
            <a:ext cx="8968398" cy="706438"/>
          </a:xfrm>
        </p:spPr>
        <p:txBody>
          <a:bodyPr>
            <a:normAutofit fontScale="90000"/>
          </a:bodyPr>
          <a:lstStyle/>
          <a:p>
            <a:r>
              <a:rPr lang="en-US" altLang="en-US" sz="2600" b="1" dirty="0" smtClean="0"/>
              <a:t>Wide variation in management: US and Japan leading, developing nations trailing (includes 2013 wave)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b="8124"/>
          <a:stretch/>
        </p:blipFill>
        <p:spPr bwMode="auto">
          <a:xfrm>
            <a:off x="288050" y="804183"/>
            <a:ext cx="8652750" cy="599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2133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620" y="306934"/>
            <a:ext cx="4845889" cy="62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2374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2126" y="746126"/>
            <a:ext cx="8513763" cy="5576888"/>
            <a:chOff x="310" y="470"/>
            <a:chExt cx="5363" cy="3513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69" y="321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69" y="258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69" y="195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69" y="1319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69" y="687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71" y="28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693" y="255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109" y="233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384" y="24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618" y="24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793" y="24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950" y="23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058" y="22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173" y="22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292" y="20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418" y="207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547" y="210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662" y="217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763" y="18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878" y="192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001" y="164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137" y="16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332" y="13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517" y="109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055" y="115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803" y="1325"/>
              <a:ext cx="4283" cy="1802"/>
            </a:xfrm>
            <a:custGeom>
              <a:avLst/>
              <a:gdLst>
                <a:gd name="T0" fmla="*/ 17 w 1227"/>
                <a:gd name="T1" fmla="*/ 510 h 516"/>
                <a:gd name="T2" fmla="*/ 37 w 1227"/>
                <a:gd name="T3" fmla="*/ 501 h 516"/>
                <a:gd name="T4" fmla="*/ 58 w 1227"/>
                <a:gd name="T5" fmla="*/ 492 h 516"/>
                <a:gd name="T6" fmla="*/ 78 w 1227"/>
                <a:gd name="T7" fmla="*/ 484 h 516"/>
                <a:gd name="T8" fmla="*/ 99 w 1227"/>
                <a:gd name="T9" fmla="*/ 475 h 516"/>
                <a:gd name="T10" fmla="*/ 119 w 1227"/>
                <a:gd name="T11" fmla="*/ 466 h 516"/>
                <a:gd name="T12" fmla="*/ 140 w 1227"/>
                <a:gd name="T13" fmla="*/ 458 h 516"/>
                <a:gd name="T14" fmla="*/ 160 w 1227"/>
                <a:gd name="T15" fmla="*/ 449 h 516"/>
                <a:gd name="T16" fmla="*/ 181 w 1227"/>
                <a:gd name="T17" fmla="*/ 440 h 516"/>
                <a:gd name="T18" fmla="*/ 201 w 1227"/>
                <a:gd name="T19" fmla="*/ 432 h 516"/>
                <a:gd name="T20" fmla="*/ 222 w 1227"/>
                <a:gd name="T21" fmla="*/ 423 h 516"/>
                <a:gd name="T22" fmla="*/ 242 w 1227"/>
                <a:gd name="T23" fmla="*/ 415 h 516"/>
                <a:gd name="T24" fmla="*/ 263 w 1227"/>
                <a:gd name="T25" fmla="*/ 406 h 516"/>
                <a:gd name="T26" fmla="*/ 284 w 1227"/>
                <a:gd name="T27" fmla="*/ 397 h 516"/>
                <a:gd name="T28" fmla="*/ 304 w 1227"/>
                <a:gd name="T29" fmla="*/ 389 h 516"/>
                <a:gd name="T30" fmla="*/ 325 w 1227"/>
                <a:gd name="T31" fmla="*/ 380 h 516"/>
                <a:gd name="T32" fmla="*/ 345 w 1227"/>
                <a:gd name="T33" fmla="*/ 371 h 516"/>
                <a:gd name="T34" fmla="*/ 366 w 1227"/>
                <a:gd name="T35" fmla="*/ 363 h 516"/>
                <a:gd name="T36" fmla="*/ 386 w 1227"/>
                <a:gd name="T37" fmla="*/ 354 h 516"/>
                <a:gd name="T38" fmla="*/ 407 w 1227"/>
                <a:gd name="T39" fmla="*/ 345 h 516"/>
                <a:gd name="T40" fmla="*/ 427 w 1227"/>
                <a:gd name="T41" fmla="*/ 337 h 516"/>
                <a:gd name="T42" fmla="*/ 448 w 1227"/>
                <a:gd name="T43" fmla="*/ 328 h 516"/>
                <a:gd name="T44" fmla="*/ 468 w 1227"/>
                <a:gd name="T45" fmla="*/ 320 h 516"/>
                <a:gd name="T46" fmla="*/ 489 w 1227"/>
                <a:gd name="T47" fmla="*/ 311 h 516"/>
                <a:gd name="T48" fmla="*/ 509 w 1227"/>
                <a:gd name="T49" fmla="*/ 302 h 516"/>
                <a:gd name="T50" fmla="*/ 530 w 1227"/>
                <a:gd name="T51" fmla="*/ 294 h 516"/>
                <a:gd name="T52" fmla="*/ 550 w 1227"/>
                <a:gd name="T53" fmla="*/ 285 h 516"/>
                <a:gd name="T54" fmla="*/ 571 w 1227"/>
                <a:gd name="T55" fmla="*/ 276 h 516"/>
                <a:gd name="T56" fmla="*/ 591 w 1227"/>
                <a:gd name="T57" fmla="*/ 268 h 516"/>
                <a:gd name="T58" fmla="*/ 612 w 1227"/>
                <a:gd name="T59" fmla="*/ 259 h 516"/>
                <a:gd name="T60" fmla="*/ 632 w 1227"/>
                <a:gd name="T61" fmla="*/ 250 h 516"/>
                <a:gd name="T62" fmla="*/ 653 w 1227"/>
                <a:gd name="T63" fmla="*/ 242 h 516"/>
                <a:gd name="T64" fmla="*/ 673 w 1227"/>
                <a:gd name="T65" fmla="*/ 233 h 516"/>
                <a:gd name="T66" fmla="*/ 694 w 1227"/>
                <a:gd name="T67" fmla="*/ 225 h 516"/>
                <a:gd name="T68" fmla="*/ 714 w 1227"/>
                <a:gd name="T69" fmla="*/ 216 h 516"/>
                <a:gd name="T70" fmla="*/ 735 w 1227"/>
                <a:gd name="T71" fmla="*/ 207 h 516"/>
                <a:gd name="T72" fmla="*/ 755 w 1227"/>
                <a:gd name="T73" fmla="*/ 199 h 516"/>
                <a:gd name="T74" fmla="*/ 776 w 1227"/>
                <a:gd name="T75" fmla="*/ 190 h 516"/>
                <a:gd name="T76" fmla="*/ 797 w 1227"/>
                <a:gd name="T77" fmla="*/ 181 h 516"/>
                <a:gd name="T78" fmla="*/ 817 w 1227"/>
                <a:gd name="T79" fmla="*/ 173 h 516"/>
                <a:gd name="T80" fmla="*/ 838 w 1227"/>
                <a:gd name="T81" fmla="*/ 164 h 516"/>
                <a:gd name="T82" fmla="*/ 858 w 1227"/>
                <a:gd name="T83" fmla="*/ 155 h 516"/>
                <a:gd name="T84" fmla="*/ 879 w 1227"/>
                <a:gd name="T85" fmla="*/ 147 h 516"/>
                <a:gd name="T86" fmla="*/ 899 w 1227"/>
                <a:gd name="T87" fmla="*/ 138 h 516"/>
                <a:gd name="T88" fmla="*/ 920 w 1227"/>
                <a:gd name="T89" fmla="*/ 130 h 516"/>
                <a:gd name="T90" fmla="*/ 940 w 1227"/>
                <a:gd name="T91" fmla="*/ 121 h 516"/>
                <a:gd name="T92" fmla="*/ 961 w 1227"/>
                <a:gd name="T93" fmla="*/ 112 h 516"/>
                <a:gd name="T94" fmla="*/ 981 w 1227"/>
                <a:gd name="T95" fmla="*/ 104 h 516"/>
                <a:gd name="T96" fmla="*/ 1002 w 1227"/>
                <a:gd name="T97" fmla="*/ 95 h 516"/>
                <a:gd name="T98" fmla="*/ 1022 w 1227"/>
                <a:gd name="T99" fmla="*/ 86 h 516"/>
                <a:gd name="T100" fmla="*/ 1043 w 1227"/>
                <a:gd name="T101" fmla="*/ 78 h 516"/>
                <a:gd name="T102" fmla="*/ 1063 w 1227"/>
                <a:gd name="T103" fmla="*/ 69 h 516"/>
                <a:gd name="T104" fmla="*/ 1084 w 1227"/>
                <a:gd name="T105" fmla="*/ 60 h 516"/>
                <a:gd name="T106" fmla="*/ 1104 w 1227"/>
                <a:gd name="T107" fmla="*/ 52 h 516"/>
                <a:gd name="T108" fmla="*/ 1125 w 1227"/>
                <a:gd name="T109" fmla="*/ 43 h 516"/>
                <a:gd name="T110" fmla="*/ 1145 w 1227"/>
                <a:gd name="T111" fmla="*/ 35 h 516"/>
                <a:gd name="T112" fmla="*/ 1166 w 1227"/>
                <a:gd name="T113" fmla="*/ 26 h 516"/>
                <a:gd name="T114" fmla="*/ 1186 w 1227"/>
                <a:gd name="T115" fmla="*/ 17 h 516"/>
                <a:gd name="T116" fmla="*/ 1207 w 1227"/>
                <a:gd name="T117" fmla="*/ 9 h 516"/>
                <a:gd name="T118" fmla="*/ 1227 w 1227"/>
                <a:gd name="T11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7" h="516">
                  <a:moveTo>
                    <a:pt x="0" y="516"/>
                  </a:moveTo>
                  <a:lnTo>
                    <a:pt x="5" y="515"/>
                  </a:lnTo>
                  <a:lnTo>
                    <a:pt x="9" y="513"/>
                  </a:lnTo>
                  <a:lnTo>
                    <a:pt x="13" y="511"/>
                  </a:lnTo>
                  <a:lnTo>
                    <a:pt x="17" y="510"/>
                  </a:lnTo>
                  <a:lnTo>
                    <a:pt x="21" y="508"/>
                  </a:lnTo>
                  <a:lnTo>
                    <a:pt x="25" y="506"/>
                  </a:lnTo>
                  <a:lnTo>
                    <a:pt x="29" y="504"/>
                  </a:lnTo>
                  <a:lnTo>
                    <a:pt x="33" y="503"/>
                  </a:lnTo>
                  <a:lnTo>
                    <a:pt x="37" y="501"/>
                  </a:lnTo>
                  <a:lnTo>
                    <a:pt x="41" y="499"/>
                  </a:lnTo>
                  <a:lnTo>
                    <a:pt x="46" y="497"/>
                  </a:lnTo>
                  <a:lnTo>
                    <a:pt x="50" y="496"/>
                  </a:lnTo>
                  <a:lnTo>
                    <a:pt x="54" y="494"/>
                  </a:lnTo>
                  <a:lnTo>
                    <a:pt x="58" y="492"/>
                  </a:lnTo>
                  <a:lnTo>
                    <a:pt x="62" y="491"/>
                  </a:lnTo>
                  <a:lnTo>
                    <a:pt x="66" y="489"/>
                  </a:lnTo>
                  <a:lnTo>
                    <a:pt x="70" y="487"/>
                  </a:lnTo>
                  <a:lnTo>
                    <a:pt x="74" y="485"/>
                  </a:lnTo>
                  <a:lnTo>
                    <a:pt x="78" y="484"/>
                  </a:lnTo>
                  <a:lnTo>
                    <a:pt x="82" y="482"/>
                  </a:lnTo>
                  <a:lnTo>
                    <a:pt x="87" y="480"/>
                  </a:lnTo>
                  <a:lnTo>
                    <a:pt x="91" y="478"/>
                  </a:lnTo>
                  <a:lnTo>
                    <a:pt x="95" y="477"/>
                  </a:lnTo>
                  <a:lnTo>
                    <a:pt x="99" y="475"/>
                  </a:lnTo>
                  <a:lnTo>
                    <a:pt x="103" y="473"/>
                  </a:lnTo>
                  <a:lnTo>
                    <a:pt x="107" y="472"/>
                  </a:lnTo>
                  <a:lnTo>
                    <a:pt x="111" y="470"/>
                  </a:lnTo>
                  <a:lnTo>
                    <a:pt x="115" y="468"/>
                  </a:lnTo>
                  <a:lnTo>
                    <a:pt x="119" y="466"/>
                  </a:lnTo>
                  <a:lnTo>
                    <a:pt x="124" y="465"/>
                  </a:lnTo>
                  <a:lnTo>
                    <a:pt x="128" y="463"/>
                  </a:lnTo>
                  <a:lnTo>
                    <a:pt x="132" y="461"/>
                  </a:lnTo>
                  <a:lnTo>
                    <a:pt x="136" y="459"/>
                  </a:lnTo>
                  <a:lnTo>
                    <a:pt x="140" y="458"/>
                  </a:lnTo>
                  <a:lnTo>
                    <a:pt x="144" y="456"/>
                  </a:lnTo>
                  <a:lnTo>
                    <a:pt x="148" y="454"/>
                  </a:lnTo>
                  <a:lnTo>
                    <a:pt x="152" y="453"/>
                  </a:lnTo>
                  <a:lnTo>
                    <a:pt x="156" y="451"/>
                  </a:lnTo>
                  <a:lnTo>
                    <a:pt x="160" y="449"/>
                  </a:lnTo>
                  <a:lnTo>
                    <a:pt x="165" y="447"/>
                  </a:lnTo>
                  <a:lnTo>
                    <a:pt x="169" y="446"/>
                  </a:lnTo>
                  <a:lnTo>
                    <a:pt x="173" y="444"/>
                  </a:lnTo>
                  <a:lnTo>
                    <a:pt x="177" y="442"/>
                  </a:lnTo>
                  <a:lnTo>
                    <a:pt x="181" y="440"/>
                  </a:lnTo>
                  <a:lnTo>
                    <a:pt x="185" y="439"/>
                  </a:lnTo>
                  <a:lnTo>
                    <a:pt x="189" y="437"/>
                  </a:lnTo>
                  <a:lnTo>
                    <a:pt x="193" y="435"/>
                  </a:lnTo>
                  <a:lnTo>
                    <a:pt x="197" y="434"/>
                  </a:lnTo>
                  <a:lnTo>
                    <a:pt x="201" y="432"/>
                  </a:lnTo>
                  <a:lnTo>
                    <a:pt x="206" y="430"/>
                  </a:lnTo>
                  <a:lnTo>
                    <a:pt x="210" y="428"/>
                  </a:lnTo>
                  <a:lnTo>
                    <a:pt x="214" y="427"/>
                  </a:lnTo>
                  <a:lnTo>
                    <a:pt x="218" y="425"/>
                  </a:lnTo>
                  <a:lnTo>
                    <a:pt x="222" y="423"/>
                  </a:lnTo>
                  <a:lnTo>
                    <a:pt x="226" y="421"/>
                  </a:lnTo>
                  <a:lnTo>
                    <a:pt x="230" y="420"/>
                  </a:lnTo>
                  <a:lnTo>
                    <a:pt x="234" y="418"/>
                  </a:lnTo>
                  <a:lnTo>
                    <a:pt x="238" y="416"/>
                  </a:lnTo>
                  <a:lnTo>
                    <a:pt x="242" y="415"/>
                  </a:lnTo>
                  <a:lnTo>
                    <a:pt x="247" y="413"/>
                  </a:lnTo>
                  <a:lnTo>
                    <a:pt x="251" y="411"/>
                  </a:lnTo>
                  <a:lnTo>
                    <a:pt x="255" y="409"/>
                  </a:lnTo>
                  <a:lnTo>
                    <a:pt x="259" y="408"/>
                  </a:lnTo>
                  <a:lnTo>
                    <a:pt x="263" y="406"/>
                  </a:lnTo>
                  <a:lnTo>
                    <a:pt x="267" y="404"/>
                  </a:lnTo>
                  <a:lnTo>
                    <a:pt x="271" y="402"/>
                  </a:lnTo>
                  <a:lnTo>
                    <a:pt x="275" y="401"/>
                  </a:lnTo>
                  <a:lnTo>
                    <a:pt x="279" y="399"/>
                  </a:lnTo>
                  <a:lnTo>
                    <a:pt x="284" y="397"/>
                  </a:lnTo>
                  <a:lnTo>
                    <a:pt x="288" y="396"/>
                  </a:lnTo>
                  <a:lnTo>
                    <a:pt x="292" y="394"/>
                  </a:lnTo>
                  <a:lnTo>
                    <a:pt x="296" y="392"/>
                  </a:lnTo>
                  <a:lnTo>
                    <a:pt x="300" y="390"/>
                  </a:lnTo>
                  <a:lnTo>
                    <a:pt x="304" y="389"/>
                  </a:lnTo>
                  <a:lnTo>
                    <a:pt x="308" y="387"/>
                  </a:lnTo>
                  <a:lnTo>
                    <a:pt x="312" y="385"/>
                  </a:lnTo>
                  <a:lnTo>
                    <a:pt x="316" y="383"/>
                  </a:lnTo>
                  <a:lnTo>
                    <a:pt x="321" y="382"/>
                  </a:lnTo>
                  <a:lnTo>
                    <a:pt x="325" y="380"/>
                  </a:lnTo>
                  <a:lnTo>
                    <a:pt x="329" y="378"/>
                  </a:lnTo>
                  <a:lnTo>
                    <a:pt x="333" y="377"/>
                  </a:lnTo>
                  <a:lnTo>
                    <a:pt x="337" y="375"/>
                  </a:lnTo>
                  <a:lnTo>
                    <a:pt x="341" y="373"/>
                  </a:lnTo>
                  <a:lnTo>
                    <a:pt x="345" y="371"/>
                  </a:lnTo>
                  <a:lnTo>
                    <a:pt x="349" y="370"/>
                  </a:lnTo>
                  <a:lnTo>
                    <a:pt x="353" y="368"/>
                  </a:lnTo>
                  <a:lnTo>
                    <a:pt x="357" y="366"/>
                  </a:lnTo>
                  <a:lnTo>
                    <a:pt x="362" y="364"/>
                  </a:lnTo>
                  <a:lnTo>
                    <a:pt x="366" y="363"/>
                  </a:lnTo>
                  <a:lnTo>
                    <a:pt x="370" y="361"/>
                  </a:lnTo>
                  <a:lnTo>
                    <a:pt x="374" y="359"/>
                  </a:lnTo>
                  <a:lnTo>
                    <a:pt x="378" y="358"/>
                  </a:lnTo>
                  <a:lnTo>
                    <a:pt x="382" y="356"/>
                  </a:lnTo>
                  <a:lnTo>
                    <a:pt x="386" y="354"/>
                  </a:lnTo>
                  <a:lnTo>
                    <a:pt x="390" y="352"/>
                  </a:lnTo>
                  <a:lnTo>
                    <a:pt x="394" y="351"/>
                  </a:lnTo>
                  <a:lnTo>
                    <a:pt x="398" y="349"/>
                  </a:lnTo>
                  <a:lnTo>
                    <a:pt x="403" y="347"/>
                  </a:lnTo>
                  <a:lnTo>
                    <a:pt x="407" y="345"/>
                  </a:lnTo>
                  <a:lnTo>
                    <a:pt x="411" y="344"/>
                  </a:lnTo>
                  <a:lnTo>
                    <a:pt x="415" y="342"/>
                  </a:lnTo>
                  <a:lnTo>
                    <a:pt x="419" y="340"/>
                  </a:lnTo>
                  <a:lnTo>
                    <a:pt x="423" y="339"/>
                  </a:lnTo>
                  <a:lnTo>
                    <a:pt x="427" y="337"/>
                  </a:lnTo>
                  <a:lnTo>
                    <a:pt x="431" y="335"/>
                  </a:lnTo>
                  <a:lnTo>
                    <a:pt x="435" y="333"/>
                  </a:lnTo>
                  <a:lnTo>
                    <a:pt x="439" y="332"/>
                  </a:lnTo>
                  <a:lnTo>
                    <a:pt x="444" y="330"/>
                  </a:lnTo>
                  <a:lnTo>
                    <a:pt x="448" y="328"/>
                  </a:lnTo>
                  <a:lnTo>
                    <a:pt x="452" y="326"/>
                  </a:lnTo>
                  <a:lnTo>
                    <a:pt x="456" y="325"/>
                  </a:lnTo>
                  <a:lnTo>
                    <a:pt x="460" y="323"/>
                  </a:lnTo>
                  <a:lnTo>
                    <a:pt x="464" y="321"/>
                  </a:lnTo>
                  <a:lnTo>
                    <a:pt x="468" y="320"/>
                  </a:lnTo>
                  <a:lnTo>
                    <a:pt x="472" y="318"/>
                  </a:lnTo>
                  <a:lnTo>
                    <a:pt x="476" y="316"/>
                  </a:lnTo>
                  <a:lnTo>
                    <a:pt x="481" y="314"/>
                  </a:lnTo>
                  <a:lnTo>
                    <a:pt x="485" y="313"/>
                  </a:lnTo>
                  <a:lnTo>
                    <a:pt x="489" y="311"/>
                  </a:lnTo>
                  <a:lnTo>
                    <a:pt x="493" y="309"/>
                  </a:lnTo>
                  <a:lnTo>
                    <a:pt x="497" y="307"/>
                  </a:lnTo>
                  <a:lnTo>
                    <a:pt x="501" y="306"/>
                  </a:lnTo>
                  <a:lnTo>
                    <a:pt x="505" y="304"/>
                  </a:lnTo>
                  <a:lnTo>
                    <a:pt x="509" y="302"/>
                  </a:lnTo>
                  <a:lnTo>
                    <a:pt x="513" y="301"/>
                  </a:lnTo>
                  <a:lnTo>
                    <a:pt x="517" y="299"/>
                  </a:lnTo>
                  <a:lnTo>
                    <a:pt x="522" y="297"/>
                  </a:lnTo>
                  <a:lnTo>
                    <a:pt x="526" y="295"/>
                  </a:lnTo>
                  <a:lnTo>
                    <a:pt x="530" y="294"/>
                  </a:lnTo>
                  <a:lnTo>
                    <a:pt x="534" y="292"/>
                  </a:lnTo>
                  <a:lnTo>
                    <a:pt x="538" y="290"/>
                  </a:lnTo>
                  <a:lnTo>
                    <a:pt x="542" y="288"/>
                  </a:lnTo>
                  <a:lnTo>
                    <a:pt x="546" y="287"/>
                  </a:lnTo>
                  <a:lnTo>
                    <a:pt x="550" y="285"/>
                  </a:lnTo>
                  <a:lnTo>
                    <a:pt x="554" y="283"/>
                  </a:lnTo>
                  <a:lnTo>
                    <a:pt x="558" y="282"/>
                  </a:lnTo>
                  <a:lnTo>
                    <a:pt x="563" y="280"/>
                  </a:lnTo>
                  <a:lnTo>
                    <a:pt x="567" y="278"/>
                  </a:lnTo>
                  <a:lnTo>
                    <a:pt x="571" y="276"/>
                  </a:lnTo>
                  <a:lnTo>
                    <a:pt x="575" y="275"/>
                  </a:lnTo>
                  <a:lnTo>
                    <a:pt x="579" y="273"/>
                  </a:lnTo>
                  <a:lnTo>
                    <a:pt x="583" y="271"/>
                  </a:lnTo>
                  <a:lnTo>
                    <a:pt x="587" y="269"/>
                  </a:lnTo>
                  <a:lnTo>
                    <a:pt x="591" y="268"/>
                  </a:lnTo>
                  <a:lnTo>
                    <a:pt x="595" y="266"/>
                  </a:lnTo>
                  <a:lnTo>
                    <a:pt x="600" y="264"/>
                  </a:lnTo>
                  <a:lnTo>
                    <a:pt x="604" y="263"/>
                  </a:lnTo>
                  <a:lnTo>
                    <a:pt x="608" y="261"/>
                  </a:lnTo>
                  <a:lnTo>
                    <a:pt x="612" y="259"/>
                  </a:lnTo>
                  <a:lnTo>
                    <a:pt x="616" y="257"/>
                  </a:lnTo>
                  <a:lnTo>
                    <a:pt x="620" y="256"/>
                  </a:lnTo>
                  <a:lnTo>
                    <a:pt x="624" y="254"/>
                  </a:lnTo>
                  <a:lnTo>
                    <a:pt x="628" y="252"/>
                  </a:lnTo>
                  <a:lnTo>
                    <a:pt x="632" y="250"/>
                  </a:lnTo>
                  <a:lnTo>
                    <a:pt x="636" y="249"/>
                  </a:lnTo>
                  <a:lnTo>
                    <a:pt x="641" y="247"/>
                  </a:lnTo>
                  <a:lnTo>
                    <a:pt x="645" y="245"/>
                  </a:lnTo>
                  <a:lnTo>
                    <a:pt x="649" y="244"/>
                  </a:lnTo>
                  <a:lnTo>
                    <a:pt x="653" y="242"/>
                  </a:lnTo>
                  <a:lnTo>
                    <a:pt x="657" y="240"/>
                  </a:lnTo>
                  <a:lnTo>
                    <a:pt x="661" y="238"/>
                  </a:lnTo>
                  <a:lnTo>
                    <a:pt x="665" y="237"/>
                  </a:lnTo>
                  <a:lnTo>
                    <a:pt x="669" y="235"/>
                  </a:lnTo>
                  <a:lnTo>
                    <a:pt x="673" y="233"/>
                  </a:lnTo>
                  <a:lnTo>
                    <a:pt x="678" y="231"/>
                  </a:lnTo>
                  <a:lnTo>
                    <a:pt x="682" y="230"/>
                  </a:lnTo>
                  <a:lnTo>
                    <a:pt x="686" y="228"/>
                  </a:lnTo>
                  <a:lnTo>
                    <a:pt x="690" y="226"/>
                  </a:lnTo>
                  <a:lnTo>
                    <a:pt x="694" y="225"/>
                  </a:lnTo>
                  <a:lnTo>
                    <a:pt x="698" y="223"/>
                  </a:lnTo>
                  <a:lnTo>
                    <a:pt x="702" y="221"/>
                  </a:lnTo>
                  <a:lnTo>
                    <a:pt x="706" y="219"/>
                  </a:lnTo>
                  <a:lnTo>
                    <a:pt x="710" y="218"/>
                  </a:lnTo>
                  <a:lnTo>
                    <a:pt x="714" y="216"/>
                  </a:lnTo>
                  <a:lnTo>
                    <a:pt x="719" y="214"/>
                  </a:lnTo>
                  <a:lnTo>
                    <a:pt x="723" y="212"/>
                  </a:lnTo>
                  <a:lnTo>
                    <a:pt x="727" y="211"/>
                  </a:lnTo>
                  <a:lnTo>
                    <a:pt x="731" y="209"/>
                  </a:lnTo>
                  <a:lnTo>
                    <a:pt x="735" y="207"/>
                  </a:lnTo>
                  <a:lnTo>
                    <a:pt x="739" y="206"/>
                  </a:lnTo>
                  <a:lnTo>
                    <a:pt x="743" y="204"/>
                  </a:lnTo>
                  <a:lnTo>
                    <a:pt x="747" y="202"/>
                  </a:lnTo>
                  <a:lnTo>
                    <a:pt x="751" y="200"/>
                  </a:lnTo>
                  <a:lnTo>
                    <a:pt x="755" y="199"/>
                  </a:lnTo>
                  <a:lnTo>
                    <a:pt x="760" y="197"/>
                  </a:lnTo>
                  <a:lnTo>
                    <a:pt x="764" y="195"/>
                  </a:lnTo>
                  <a:lnTo>
                    <a:pt x="768" y="193"/>
                  </a:lnTo>
                  <a:lnTo>
                    <a:pt x="772" y="192"/>
                  </a:lnTo>
                  <a:lnTo>
                    <a:pt x="776" y="190"/>
                  </a:lnTo>
                  <a:lnTo>
                    <a:pt x="780" y="188"/>
                  </a:lnTo>
                  <a:lnTo>
                    <a:pt x="784" y="187"/>
                  </a:lnTo>
                  <a:lnTo>
                    <a:pt x="788" y="185"/>
                  </a:lnTo>
                  <a:lnTo>
                    <a:pt x="792" y="183"/>
                  </a:lnTo>
                  <a:lnTo>
                    <a:pt x="797" y="181"/>
                  </a:lnTo>
                  <a:lnTo>
                    <a:pt x="801" y="180"/>
                  </a:lnTo>
                  <a:lnTo>
                    <a:pt x="805" y="178"/>
                  </a:lnTo>
                  <a:lnTo>
                    <a:pt x="809" y="176"/>
                  </a:lnTo>
                  <a:lnTo>
                    <a:pt x="813" y="174"/>
                  </a:lnTo>
                  <a:lnTo>
                    <a:pt x="817" y="173"/>
                  </a:lnTo>
                  <a:lnTo>
                    <a:pt x="821" y="171"/>
                  </a:lnTo>
                  <a:lnTo>
                    <a:pt x="825" y="169"/>
                  </a:lnTo>
                  <a:lnTo>
                    <a:pt x="829" y="168"/>
                  </a:lnTo>
                  <a:lnTo>
                    <a:pt x="833" y="166"/>
                  </a:lnTo>
                  <a:lnTo>
                    <a:pt x="838" y="164"/>
                  </a:lnTo>
                  <a:lnTo>
                    <a:pt x="842" y="162"/>
                  </a:lnTo>
                  <a:lnTo>
                    <a:pt x="846" y="161"/>
                  </a:lnTo>
                  <a:lnTo>
                    <a:pt x="850" y="159"/>
                  </a:lnTo>
                  <a:lnTo>
                    <a:pt x="854" y="157"/>
                  </a:lnTo>
                  <a:lnTo>
                    <a:pt x="858" y="155"/>
                  </a:lnTo>
                  <a:lnTo>
                    <a:pt x="862" y="154"/>
                  </a:lnTo>
                  <a:lnTo>
                    <a:pt x="866" y="152"/>
                  </a:lnTo>
                  <a:lnTo>
                    <a:pt x="870" y="150"/>
                  </a:lnTo>
                  <a:lnTo>
                    <a:pt x="874" y="149"/>
                  </a:lnTo>
                  <a:lnTo>
                    <a:pt x="879" y="147"/>
                  </a:lnTo>
                  <a:lnTo>
                    <a:pt x="883" y="145"/>
                  </a:lnTo>
                  <a:lnTo>
                    <a:pt x="887" y="143"/>
                  </a:lnTo>
                  <a:lnTo>
                    <a:pt x="891" y="142"/>
                  </a:lnTo>
                  <a:lnTo>
                    <a:pt x="895" y="140"/>
                  </a:lnTo>
                  <a:lnTo>
                    <a:pt x="899" y="138"/>
                  </a:lnTo>
                  <a:lnTo>
                    <a:pt x="903" y="136"/>
                  </a:lnTo>
                  <a:lnTo>
                    <a:pt x="907" y="135"/>
                  </a:lnTo>
                  <a:lnTo>
                    <a:pt x="911" y="133"/>
                  </a:lnTo>
                  <a:lnTo>
                    <a:pt x="915" y="131"/>
                  </a:lnTo>
                  <a:lnTo>
                    <a:pt x="920" y="130"/>
                  </a:lnTo>
                  <a:lnTo>
                    <a:pt x="924" y="128"/>
                  </a:lnTo>
                  <a:lnTo>
                    <a:pt x="928" y="126"/>
                  </a:lnTo>
                  <a:lnTo>
                    <a:pt x="932" y="124"/>
                  </a:lnTo>
                  <a:lnTo>
                    <a:pt x="936" y="123"/>
                  </a:lnTo>
                  <a:lnTo>
                    <a:pt x="940" y="121"/>
                  </a:lnTo>
                  <a:lnTo>
                    <a:pt x="944" y="119"/>
                  </a:lnTo>
                  <a:lnTo>
                    <a:pt x="948" y="117"/>
                  </a:lnTo>
                  <a:lnTo>
                    <a:pt x="952" y="116"/>
                  </a:lnTo>
                  <a:lnTo>
                    <a:pt x="957" y="114"/>
                  </a:lnTo>
                  <a:lnTo>
                    <a:pt x="961" y="112"/>
                  </a:lnTo>
                  <a:lnTo>
                    <a:pt x="965" y="111"/>
                  </a:lnTo>
                  <a:lnTo>
                    <a:pt x="969" y="109"/>
                  </a:lnTo>
                  <a:lnTo>
                    <a:pt x="973" y="107"/>
                  </a:lnTo>
                  <a:lnTo>
                    <a:pt x="977" y="105"/>
                  </a:lnTo>
                  <a:lnTo>
                    <a:pt x="981" y="104"/>
                  </a:lnTo>
                  <a:lnTo>
                    <a:pt x="985" y="102"/>
                  </a:lnTo>
                  <a:lnTo>
                    <a:pt x="989" y="100"/>
                  </a:lnTo>
                  <a:lnTo>
                    <a:pt x="993" y="98"/>
                  </a:lnTo>
                  <a:lnTo>
                    <a:pt x="998" y="97"/>
                  </a:lnTo>
                  <a:lnTo>
                    <a:pt x="1002" y="95"/>
                  </a:lnTo>
                  <a:lnTo>
                    <a:pt x="1006" y="93"/>
                  </a:lnTo>
                  <a:lnTo>
                    <a:pt x="1010" y="92"/>
                  </a:lnTo>
                  <a:lnTo>
                    <a:pt x="1014" y="90"/>
                  </a:lnTo>
                  <a:lnTo>
                    <a:pt x="1018" y="88"/>
                  </a:lnTo>
                  <a:lnTo>
                    <a:pt x="1022" y="86"/>
                  </a:lnTo>
                  <a:lnTo>
                    <a:pt x="1026" y="85"/>
                  </a:lnTo>
                  <a:lnTo>
                    <a:pt x="1030" y="83"/>
                  </a:lnTo>
                  <a:lnTo>
                    <a:pt x="1035" y="81"/>
                  </a:lnTo>
                  <a:lnTo>
                    <a:pt x="1039" y="79"/>
                  </a:lnTo>
                  <a:lnTo>
                    <a:pt x="1043" y="78"/>
                  </a:lnTo>
                  <a:lnTo>
                    <a:pt x="1047" y="76"/>
                  </a:lnTo>
                  <a:lnTo>
                    <a:pt x="1051" y="74"/>
                  </a:lnTo>
                  <a:lnTo>
                    <a:pt x="1055" y="73"/>
                  </a:lnTo>
                  <a:lnTo>
                    <a:pt x="1059" y="71"/>
                  </a:lnTo>
                  <a:lnTo>
                    <a:pt x="1063" y="69"/>
                  </a:lnTo>
                  <a:lnTo>
                    <a:pt x="1067" y="67"/>
                  </a:lnTo>
                  <a:lnTo>
                    <a:pt x="1071" y="66"/>
                  </a:lnTo>
                  <a:lnTo>
                    <a:pt x="1076" y="64"/>
                  </a:lnTo>
                  <a:lnTo>
                    <a:pt x="1080" y="62"/>
                  </a:lnTo>
                  <a:lnTo>
                    <a:pt x="1084" y="60"/>
                  </a:lnTo>
                  <a:lnTo>
                    <a:pt x="1088" y="59"/>
                  </a:lnTo>
                  <a:lnTo>
                    <a:pt x="1092" y="57"/>
                  </a:lnTo>
                  <a:lnTo>
                    <a:pt x="1096" y="55"/>
                  </a:lnTo>
                  <a:lnTo>
                    <a:pt x="1100" y="54"/>
                  </a:lnTo>
                  <a:lnTo>
                    <a:pt x="1104" y="52"/>
                  </a:lnTo>
                  <a:lnTo>
                    <a:pt x="1108" y="50"/>
                  </a:lnTo>
                  <a:lnTo>
                    <a:pt x="1112" y="48"/>
                  </a:lnTo>
                  <a:lnTo>
                    <a:pt x="1117" y="47"/>
                  </a:lnTo>
                  <a:lnTo>
                    <a:pt x="1121" y="45"/>
                  </a:lnTo>
                  <a:lnTo>
                    <a:pt x="1125" y="43"/>
                  </a:lnTo>
                  <a:lnTo>
                    <a:pt x="1129" y="41"/>
                  </a:lnTo>
                  <a:lnTo>
                    <a:pt x="1133" y="40"/>
                  </a:lnTo>
                  <a:lnTo>
                    <a:pt x="1137" y="38"/>
                  </a:lnTo>
                  <a:lnTo>
                    <a:pt x="1141" y="36"/>
                  </a:lnTo>
                  <a:lnTo>
                    <a:pt x="1145" y="35"/>
                  </a:lnTo>
                  <a:lnTo>
                    <a:pt x="1149" y="33"/>
                  </a:lnTo>
                  <a:lnTo>
                    <a:pt x="1154" y="31"/>
                  </a:lnTo>
                  <a:lnTo>
                    <a:pt x="1158" y="29"/>
                  </a:lnTo>
                  <a:lnTo>
                    <a:pt x="1162" y="28"/>
                  </a:lnTo>
                  <a:lnTo>
                    <a:pt x="1166" y="26"/>
                  </a:lnTo>
                  <a:lnTo>
                    <a:pt x="1170" y="24"/>
                  </a:lnTo>
                  <a:lnTo>
                    <a:pt x="1174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6" y="17"/>
                  </a:lnTo>
                  <a:lnTo>
                    <a:pt x="1190" y="16"/>
                  </a:lnTo>
                  <a:lnTo>
                    <a:pt x="1195" y="14"/>
                  </a:lnTo>
                  <a:lnTo>
                    <a:pt x="1199" y="12"/>
                  </a:lnTo>
                  <a:lnTo>
                    <a:pt x="1203" y="10"/>
                  </a:lnTo>
                  <a:lnTo>
                    <a:pt x="1207" y="9"/>
                  </a:lnTo>
                  <a:lnTo>
                    <a:pt x="1211" y="7"/>
                  </a:lnTo>
                  <a:lnTo>
                    <a:pt x="1215" y="5"/>
                  </a:lnTo>
                  <a:lnTo>
                    <a:pt x="1219" y="3"/>
                  </a:lnTo>
                  <a:lnTo>
                    <a:pt x="1223" y="2"/>
                  </a:lnTo>
                  <a:lnTo>
                    <a:pt x="1227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510" y="321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 rot="16200000">
              <a:off x="298" y="30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510" y="258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rot="16200000">
              <a:off x="298" y="244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510" y="195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 rot="16200000">
              <a:off x="298" y="180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510" y="131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rot="16200000">
              <a:off x="298" y="117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510" y="68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 rot="16200000">
              <a:off x="299" y="54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57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87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79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08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00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4304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2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4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43"/>
          <p:cNvSpPr>
            <a:spLocks noChangeArrowheads="1"/>
          </p:cNvSpPr>
          <p:nvPr/>
        </p:nvSpPr>
        <p:spPr bwMode="auto">
          <a:xfrm rot="16200000">
            <a:off x="-833193" y="3055551"/>
            <a:ext cx="2247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Upward Mobility (</a:t>
            </a:r>
            <a:r>
              <a:rPr lang="en-US" sz="1800" i="1" dirty="0" smtClean="0">
                <a:solidFill>
                  <a:prstClr val="black"/>
                </a:solidFill>
                <a:ea typeface="Cambria Math" pitchFamily="18" charset="0"/>
              </a:rPr>
              <a:t>Y</a:t>
            </a:r>
            <a:r>
              <a:rPr lang="en-US" sz="1800" baseline="-25000" dirty="0" smtClean="0">
                <a:solidFill>
                  <a:prstClr val="black"/>
                </a:solidFill>
                <a:ea typeface="Cambria Math" pitchFamily="18" charset="0"/>
              </a:rPr>
              <a:t>25</a:t>
            </a:r>
            <a:r>
              <a:rPr lang="en-US" sz="1800" dirty="0" smtClean="0">
                <a:solidFill>
                  <a:prstClr val="black"/>
                </a:solidFill>
                <a:ea typeface="Cambria Math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1246188" y="6372225"/>
            <a:ext cx="7724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Mean School Percentile Rank (Based on Grade 3-8 Reading and Math)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8067676" y="4575176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(0.087)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7747002" y="4343400"/>
            <a:ext cx="971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</a:rPr>
              <a:t>ρ</a:t>
            </a:r>
            <a:r>
              <a:rPr lang="en-US" sz="1800" dirty="0" smtClean="0">
                <a:solidFill>
                  <a:srgbClr val="000000"/>
                </a:solidFill>
              </a:rPr>
              <a:t> = 0.589</a:t>
            </a: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0" y="234026"/>
            <a:ext cx="9144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Factor #3: Upward </a:t>
            </a:r>
            <a:r>
              <a:rPr lang="en-US" b="1" dirty="0">
                <a:solidFill>
                  <a:srgbClr val="002060"/>
                </a:solidFill>
              </a:rPr>
              <a:t>Mobility vs. Test Scores</a:t>
            </a:r>
          </a:p>
        </p:txBody>
      </p:sp>
    </p:spTree>
    <p:extLst>
      <p:ext uri="{BB962C8B-B14F-4D97-AF65-F5344CB8AC3E}">
        <p14:creationId xmlns:p14="http://schemas.microsoft.com/office/powerpoint/2010/main" val="2511434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ity et CD b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9" y="856558"/>
            <a:ext cx="6925371" cy="50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108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ity and turn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2" y="590616"/>
            <a:ext cx="7631528" cy="55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2248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Secular stagnation?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Gordon and the fruit-bearing tree approach</a:t>
            </a:r>
          </a:p>
          <a:p>
            <a:r>
              <a:rPr lang="en-US" sz="3200" dirty="0" smtClean="0"/>
              <a:t>Summers and the </a:t>
            </a:r>
            <a:r>
              <a:rPr lang="en-US" sz="3200" dirty="0" err="1" smtClean="0"/>
              <a:t>keynesian</a:t>
            </a:r>
            <a:r>
              <a:rPr lang="en-US" sz="3200" dirty="0" smtClean="0"/>
              <a:t> approach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97147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29" y="1060704"/>
            <a:ext cx="616127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260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82675"/>
            <a:ext cx="81438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8125"/>
            <a:ext cx="8229600" cy="887413"/>
          </a:xfrm>
        </p:spPr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The French situation – Labor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market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regulation</a:t>
            </a: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endParaRPr lang="fr-FR" altLang="fr-FR" i="1" dirty="0" smtClean="0">
              <a:solidFill>
                <a:srgbClr val="990000"/>
              </a:solidFill>
              <a:latin typeface="Calibri" pitchFamily="34" charset="0"/>
            </a:endParaRP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71" name="Rectangle 17"/>
          <p:cNvSpPr>
            <a:spLocks noChangeArrowheads="1"/>
          </p:cNvSpPr>
          <p:nvPr/>
        </p:nvSpPr>
        <p:spPr bwMode="auto">
          <a:xfrm>
            <a:off x="-53975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127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latin typeface="Garamond" pitchFamily="18" charset="0"/>
              </a:rPr>
              <a:t/>
            </a:r>
            <a:br>
              <a:rPr lang="fr-FR" altLang="en-US" smtClean="0">
                <a:latin typeface="Garamond" pitchFamily="18" charset="0"/>
              </a:rPr>
            </a:br>
            <a:endParaRPr lang="fr-FR" altLang="en-US" smtClean="0">
              <a:latin typeface="Garamond" pitchFamily="18" charset="0"/>
            </a:endParaRPr>
          </a:p>
        </p:txBody>
      </p:sp>
      <p:sp>
        <p:nvSpPr>
          <p:cNvPr id="11273" name="Espace réservé du numéro de diapositive 5"/>
          <p:cNvSpPr txBox="1">
            <a:spLocks/>
          </p:cNvSpPr>
          <p:nvPr/>
        </p:nvSpPr>
        <p:spPr bwMode="auto">
          <a:xfrm>
            <a:off x="6588125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C4723EA-B9CF-4880-851F-DCBB8BB3C3DD}" type="slidenum">
              <a:rPr lang="fr-FR" altLang="en-US" sz="1200">
                <a:latin typeface="Garamond" pitchFamily="18" charset="0"/>
              </a:rPr>
              <a:pPr algn="r" eaLnBrk="1" hangingPunct="1"/>
              <a:t>21</a:t>
            </a:fld>
            <a:endParaRPr lang="fr-FR" altLang="en-US" sz="1200">
              <a:latin typeface="Garamond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213" y="1628775"/>
            <a:ext cx="433387" cy="413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8125"/>
            <a:ext cx="8229600" cy="887413"/>
          </a:xfrm>
        </p:spPr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The French situation – Minimum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wage</a:t>
            </a: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endParaRPr lang="fr-FR" altLang="fr-FR" i="1" dirty="0" smtClean="0">
              <a:solidFill>
                <a:srgbClr val="990000"/>
              </a:solidFill>
              <a:latin typeface="Calibri" pitchFamily="34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-53975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229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latin typeface="Garamond" pitchFamily="18" charset="0"/>
              </a:rPr>
              <a:t/>
            </a:r>
            <a:br>
              <a:rPr lang="fr-FR" altLang="en-US" smtClean="0">
                <a:latin typeface="Garamond" pitchFamily="18" charset="0"/>
              </a:rPr>
            </a:br>
            <a:endParaRPr lang="fr-FR" altLang="en-US" smtClean="0">
              <a:latin typeface="Garamond" pitchFamily="18" charset="0"/>
            </a:endParaRPr>
          </a:p>
        </p:txBody>
      </p:sp>
      <p:sp>
        <p:nvSpPr>
          <p:cNvPr id="12296" name="Espace réservé du numéro de diapositive 5"/>
          <p:cNvSpPr txBox="1">
            <a:spLocks/>
          </p:cNvSpPr>
          <p:nvPr/>
        </p:nvSpPr>
        <p:spPr bwMode="auto">
          <a:xfrm>
            <a:off x="6588125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B3C41F-2335-45F8-8C2D-AEC2537DA008}" type="slidenum">
              <a:rPr lang="fr-FR" altLang="en-US" sz="1200">
                <a:latin typeface="Garamond" pitchFamily="18" charset="0"/>
              </a:rPr>
              <a:pPr algn="r" eaLnBrk="1" hangingPunct="1"/>
              <a:t>22</a:t>
            </a:fld>
            <a:endParaRPr lang="fr-FR" altLang="en-US" sz="1200">
              <a:latin typeface="Garamond" pitchFamily="18" charset="0"/>
            </a:endParaRPr>
          </a:p>
        </p:txBody>
      </p:sp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122363"/>
            <a:ext cx="84042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The French situation –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Wage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rigidities</a:t>
            </a:r>
            <a:endParaRPr lang="fr-FR" altLang="fr-FR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4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7C411F-EC2C-42AB-BAB2-6C2582906AE9}" type="slidenum">
              <a:rPr lang="fr-FR" altLang="en-US" smtClean="0">
                <a:latin typeface="Garamond" pitchFamily="18" charset="0"/>
              </a:rPr>
              <a:pPr/>
              <a:t>23</a:t>
            </a:fld>
            <a:endParaRPr lang="fr-FR" altLang="en-US" smtClean="0">
              <a:latin typeface="Garamond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3899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73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8125"/>
            <a:ext cx="8229600" cy="887413"/>
          </a:xfrm>
        </p:spPr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The French situation – Product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market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regulation</a:t>
            </a: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endParaRPr lang="fr-FR" altLang="fr-FR" i="1" dirty="0" smtClean="0">
              <a:solidFill>
                <a:srgbClr val="990000"/>
              </a:solidFill>
              <a:latin typeface="Calibri" pitchFamily="34" charset="0"/>
            </a:endParaRP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-53975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8440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latin typeface="Garamond" pitchFamily="18" charset="0"/>
              </a:rPr>
              <a:t/>
            </a:r>
            <a:br>
              <a:rPr lang="fr-FR" altLang="en-US" smtClean="0">
                <a:latin typeface="Garamond" pitchFamily="18" charset="0"/>
              </a:rPr>
            </a:br>
            <a:endParaRPr lang="fr-FR" altLang="en-US" smtClean="0">
              <a:latin typeface="Garamond" pitchFamily="18" charset="0"/>
            </a:endParaRPr>
          </a:p>
        </p:txBody>
      </p:sp>
      <p:sp>
        <p:nvSpPr>
          <p:cNvPr id="18441" name="Espace réservé du numéro de diapositive 5"/>
          <p:cNvSpPr txBox="1">
            <a:spLocks/>
          </p:cNvSpPr>
          <p:nvPr/>
        </p:nvSpPr>
        <p:spPr bwMode="auto">
          <a:xfrm>
            <a:off x="6588125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211AE8-82E1-43F4-B7F0-1A20AAC99CC8}" type="slidenum">
              <a:rPr lang="fr-FR" altLang="en-US" sz="1200">
                <a:latin typeface="Garamond" pitchFamily="18" charset="0"/>
              </a:rPr>
              <a:pPr algn="r" eaLnBrk="1" hangingPunct="1"/>
              <a:t>24</a:t>
            </a:fld>
            <a:endParaRPr lang="fr-FR" altLang="en-US" sz="1200">
              <a:latin typeface="Garamond" pitchFamily="18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87675" y="2997200"/>
            <a:ext cx="647700" cy="2663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8125"/>
            <a:ext cx="8229600" cy="887413"/>
          </a:xfrm>
        </p:spPr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The French situation – State intervention</a:t>
            </a: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fr-FR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/>
            </a:r>
            <a:br>
              <a:rPr lang="fr-FR" altLang="fr-FR" i="1" dirty="0" smtClean="0">
                <a:latin typeface="Calibri" pitchFamily="34" charset="0"/>
              </a:rPr>
            </a:br>
            <a:endParaRPr lang="fr-FR" altLang="fr-FR" i="1" dirty="0" smtClean="0">
              <a:solidFill>
                <a:srgbClr val="990000"/>
              </a:solidFill>
              <a:latin typeface="Calibri" pitchFamily="34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-53975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946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mtClean="0">
                <a:latin typeface="Garamond" pitchFamily="18" charset="0"/>
              </a:rPr>
              <a:t/>
            </a:r>
            <a:br>
              <a:rPr lang="fr-FR" altLang="en-US" smtClean="0">
                <a:latin typeface="Garamond" pitchFamily="18" charset="0"/>
              </a:rPr>
            </a:br>
            <a:endParaRPr lang="fr-FR" altLang="en-US" smtClean="0">
              <a:latin typeface="Garamond" pitchFamily="18" charset="0"/>
            </a:endParaRPr>
          </a:p>
        </p:txBody>
      </p:sp>
      <p:sp>
        <p:nvSpPr>
          <p:cNvPr id="19464" name="Espace réservé du numéro de diapositive 5"/>
          <p:cNvSpPr txBox="1">
            <a:spLocks/>
          </p:cNvSpPr>
          <p:nvPr/>
        </p:nvSpPr>
        <p:spPr bwMode="auto">
          <a:xfrm>
            <a:off x="6588125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1C7A09-A002-4551-A60E-12E578D711D2}" type="slidenum">
              <a:rPr lang="fr-FR" altLang="en-US" sz="1200">
                <a:latin typeface="Garamond" pitchFamily="18" charset="0"/>
              </a:rPr>
              <a:pPr algn="r" eaLnBrk="1" hangingPunct="1"/>
              <a:t>25</a:t>
            </a:fld>
            <a:endParaRPr lang="fr-FR" altLang="en-US" sz="1200">
              <a:latin typeface="Garamond" pitchFamily="18" charset="0"/>
            </a:endParaRPr>
          </a:p>
        </p:txBody>
      </p:sp>
      <p:pic>
        <p:nvPicPr>
          <p:cNvPr id="1946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41425"/>
            <a:ext cx="84963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Rectangle 3"/>
          <p:cNvSpPr txBox="1">
            <a:spLocks noChangeArrowheads="1"/>
          </p:cNvSpPr>
          <p:nvPr/>
        </p:nvSpPr>
        <p:spPr bwMode="auto">
          <a:xfrm>
            <a:off x="406400" y="6097588"/>
            <a:ext cx="12080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69532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just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fr-FR" sz="1100">
                <a:latin typeface="Calibri" pitchFamily="34" charset="0"/>
              </a:rPr>
              <a:t>Source: OECD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en-US" altLang="fr-FR">
              <a:latin typeface="Calibri" pitchFamily="34" charset="0"/>
            </a:endParaRP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en-US" altLang="fr-FR">
              <a:latin typeface="Calibri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316913" y="1700213"/>
            <a:ext cx="503237" cy="3313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The French situation – </a:t>
            </a:r>
            <a:b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Education</a:t>
            </a:r>
            <a:b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FR" alt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</a:rPr>
              <a:t> PISA - OECD</a:t>
            </a:r>
            <a:endParaRPr lang="fr-FR" altLang="fr-FR" sz="2000" dirty="0" smtClean="0"/>
          </a:p>
        </p:txBody>
      </p:sp>
      <p:sp>
        <p:nvSpPr>
          <p:cNvPr id="2560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060575"/>
            <a:ext cx="3322638" cy="4286250"/>
          </a:xfrm>
        </p:spPr>
        <p:txBody>
          <a:bodyPr/>
          <a:lstStyle/>
          <a:p>
            <a:r>
              <a:rPr lang="fr-FR" altLang="fr-FR" smtClean="0"/>
              <a:t>Performance in reading and science remains relatively constant between 2009 and 2012.</a:t>
            </a:r>
          </a:p>
          <a:p>
            <a:endParaRPr lang="fr-FR" altLang="fr-FR" smtClean="0"/>
          </a:p>
          <a:p>
            <a:r>
              <a:rPr lang="fr-FR" altLang="fr-FR" smtClean="0"/>
              <a:t>French PISA rank decreases from 22</a:t>
            </a:r>
            <a:r>
              <a:rPr lang="fr-FR" altLang="fr-FR" baseline="30000" smtClean="0"/>
              <a:t>th</a:t>
            </a:r>
            <a:r>
              <a:rPr lang="fr-FR" altLang="fr-FR" smtClean="0"/>
              <a:t> to 25</a:t>
            </a:r>
            <a:r>
              <a:rPr lang="fr-FR" altLang="fr-FR" baseline="30000" smtClean="0"/>
              <a:t>th </a:t>
            </a:r>
            <a:r>
              <a:rPr lang="fr-FR" altLang="fr-FR" smtClean="0"/>
              <a:t>in mathematics scale.</a:t>
            </a:r>
          </a:p>
          <a:p>
            <a:endParaRPr lang="fr-FR" altLang="fr-FR" smtClean="0"/>
          </a:p>
        </p:txBody>
      </p:sp>
      <p:sp>
        <p:nvSpPr>
          <p:cNvPr id="2560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5605" name="Espace réservé du contenu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56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169229-6E4A-43ED-B735-4AE578F0AFD7}" type="slidenum">
              <a:rPr lang="fr-FR" altLang="en-US" smtClean="0">
                <a:latin typeface="Garamond" pitchFamily="18" charset="0"/>
              </a:rPr>
              <a:pPr/>
              <a:t>26</a:t>
            </a:fld>
            <a:endParaRPr lang="fr-FR" altLang="en-US" smtClean="0">
              <a:latin typeface="Garamond" pitchFamily="18" charset="0"/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150"/>
            <a:ext cx="47910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14325"/>
            <a:ext cx="43434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280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1575"/>
            <a:ext cx="4314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679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8125"/>
            <a:ext cx="8229600" cy="887413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tx1"/>
                </a:solidFill>
                <a:latin typeface="Calibri" pitchFamily="34" charset="0"/>
              </a:rPr>
              <a:t> Which potential gains from structural reforms?</a:t>
            </a:r>
            <a:r>
              <a:rPr lang="en-US" altLang="fr-FR" i="1" dirty="0" smtClean="0">
                <a:latin typeface="Calibri" pitchFamily="34" charset="0"/>
              </a:rPr>
              <a:t/>
            </a:r>
            <a:br>
              <a:rPr lang="en-US" altLang="fr-FR" i="1" dirty="0" smtClean="0">
                <a:latin typeface="Calibri" pitchFamily="34" charset="0"/>
              </a:rPr>
            </a:br>
            <a:r>
              <a:rPr lang="en-US" altLang="fr-FR" i="1" dirty="0" smtClean="0">
                <a:latin typeface="Calibri" pitchFamily="34" charset="0"/>
              </a:rPr>
              <a:t/>
            </a:r>
            <a:br>
              <a:rPr lang="en-US" altLang="fr-FR" i="1" dirty="0" smtClean="0">
                <a:latin typeface="Calibri" pitchFamily="34" charset="0"/>
              </a:rPr>
            </a:br>
            <a:r>
              <a:rPr lang="en-US" altLang="fr-FR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br>
              <a:rPr lang="en-US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en-US" altLang="fr-FR" i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en-US" altLang="fr-FR" i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en-US" altLang="fr-FR" i="1" dirty="0" smtClean="0">
                <a:latin typeface="Calibri" pitchFamily="34" charset="0"/>
              </a:rPr>
              <a:t/>
            </a:r>
            <a:br>
              <a:rPr lang="en-US" altLang="fr-FR" i="1" dirty="0" smtClean="0">
                <a:latin typeface="Calibri" pitchFamily="34" charset="0"/>
              </a:rPr>
            </a:br>
            <a:endParaRPr lang="en-US" altLang="fr-FR" i="1" dirty="0" smtClean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675687" cy="5689600"/>
          </a:xfrm>
        </p:spPr>
        <p:txBody>
          <a:bodyPr/>
          <a:lstStyle/>
          <a:p>
            <a:pPr marL="695325" lvl="2" indent="-342900">
              <a:buClr>
                <a:schemeClr val="tx2"/>
              </a:buClr>
              <a:buFont typeface="Wingdings" pitchFamily="2" charset="2"/>
              <a:buNone/>
            </a:pPr>
            <a:endParaRPr lang="en-US" altLang="fr-FR" sz="2000" smtClean="0">
              <a:latin typeface="Calibri" pitchFamily="34" charset="0"/>
            </a:endParaRPr>
          </a:p>
          <a:p>
            <a:pPr marL="695325" lvl="2" indent="-342900"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fr-FR" altLang="fr-FR" sz="2000" b="1" smtClean="0">
                <a:latin typeface="Calibri" pitchFamily="34" charset="0"/>
              </a:rPr>
              <a:t>Long term productivity impact of structural reforms</a:t>
            </a:r>
          </a:p>
        </p:txBody>
      </p:sp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4039" name="Rectangle 17"/>
          <p:cNvSpPr>
            <a:spLocks noChangeArrowheads="1"/>
          </p:cNvSpPr>
          <p:nvPr/>
        </p:nvSpPr>
        <p:spPr bwMode="auto">
          <a:xfrm>
            <a:off x="-53975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0" name="Espace réservé du numéro de diapositive 5"/>
          <p:cNvSpPr txBox="1">
            <a:spLocks/>
          </p:cNvSpPr>
          <p:nvPr/>
        </p:nvSpPr>
        <p:spPr bwMode="auto">
          <a:xfrm>
            <a:off x="6659563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C7F931-1D99-4C04-A67D-65DFF89C44FF}" type="slidenum">
              <a:rPr lang="fr-FR" altLang="en-US" sz="1200">
                <a:latin typeface="Garamond" pitchFamily="18" charset="0"/>
              </a:rPr>
              <a:pPr algn="r" eaLnBrk="1" hangingPunct="1"/>
              <a:t>29</a:t>
            </a:fld>
            <a:endParaRPr lang="fr-FR" altLang="en-US" sz="1200">
              <a:latin typeface="Garamond" pitchFamily="18" charset="0"/>
            </a:endParaRPr>
          </a:p>
        </p:txBody>
      </p:sp>
      <p:sp>
        <p:nvSpPr>
          <p:cNvPr id="44041" name="Espace réservé du text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44042" name="Espace réservé du texte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graphicFrame>
        <p:nvGraphicFramePr>
          <p:cNvPr id="2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81013" y="1828800"/>
          <a:ext cx="7835900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1524001" y="190500"/>
            <a:ext cx="7512050" cy="1527175"/>
          </a:xfrm>
        </p:spPr>
        <p:txBody>
          <a:bodyPr/>
          <a:lstStyle/>
          <a:p>
            <a:r>
              <a:rPr lang="fr-FR" altLang="en-US" smtClean="0"/>
              <a:t>Two productivity growth waves</a:t>
            </a:r>
            <a:endParaRPr lang="en-GB" altLang="en-US" smtClean="0"/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96688"/>
              </p:ext>
            </p:extLst>
          </p:nvPr>
        </p:nvGraphicFramePr>
        <p:xfrm>
          <a:off x="684214" y="1628775"/>
          <a:ext cx="8135937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Graphique" r:id="rId3" imgW="9401170" imgH="6172078" progId="Excel.Chart.8">
                  <p:link updateAutomatic="1"/>
                </p:oleObj>
              </mc:Choice>
              <mc:Fallback>
                <p:oleObj name="Graphique" r:id="rId3" imgW="9401170" imgH="6172078" progId="Excel.Char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4" y="1628775"/>
                        <a:ext cx="8135937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4356100" y="3357563"/>
            <a:ext cx="0" cy="863600"/>
          </a:xfrm>
          <a:prstGeom prst="straightConnector1">
            <a:avLst/>
          </a:prstGeom>
          <a:ln w="666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667625" y="3141663"/>
            <a:ext cx="0" cy="792162"/>
          </a:xfrm>
          <a:prstGeom prst="straightConnector1">
            <a:avLst/>
          </a:prstGeom>
          <a:ln w="666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480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Rethink tax reform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Design tax system which:</a:t>
            </a:r>
          </a:p>
          <a:p>
            <a:pPr lvl="1"/>
            <a:r>
              <a:rPr lang="en-US" sz="3600" dirty="0" smtClean="0"/>
              <a:t>Is simple</a:t>
            </a:r>
          </a:p>
          <a:p>
            <a:pPr lvl="1"/>
            <a:r>
              <a:rPr lang="en-US" sz="3600" dirty="0" smtClean="0"/>
              <a:t>Is redistributive and finances growth-enhancing public investments</a:t>
            </a:r>
          </a:p>
          <a:p>
            <a:pPr lvl="1"/>
            <a:r>
              <a:rPr lang="en-US" sz="3600" dirty="0" smtClean="0"/>
              <a:t>Does not deter innovation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4053815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The French situation –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Income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tax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 rate</a:t>
            </a:r>
            <a:endParaRPr lang="fr-FR" altLang="fr-FR" dirty="0" smtClean="0"/>
          </a:p>
        </p:txBody>
      </p:sp>
      <p:sp>
        <p:nvSpPr>
          <p:cNvPr id="2048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CF29EA-3A6D-494B-BA91-C759BDF3FBDB}" type="slidenum">
              <a:rPr lang="fr-FR" altLang="en-US" smtClean="0">
                <a:latin typeface="Garamond" pitchFamily="18" charset="0"/>
              </a:rPr>
              <a:pPr/>
              <a:t>31</a:t>
            </a:fld>
            <a:endParaRPr lang="fr-FR" altLang="en-US" smtClean="0">
              <a:latin typeface="Garamond" pitchFamily="18" charset="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611188" y="6453188"/>
            <a:ext cx="13303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69532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just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fr-FR" sz="1100">
                <a:latin typeface="Calibri" pitchFamily="34" charset="0"/>
              </a:rPr>
              <a:t>Source: OECD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en-US" altLang="fr-FR">
              <a:latin typeface="Calibri" pitchFamily="34" charset="0"/>
            </a:endParaRP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en-US" altLang="fr-FR">
              <a:latin typeface="Calibri" pitchFamily="34" charset="0"/>
            </a:endParaRP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848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804025" y="1989138"/>
            <a:ext cx="360363" cy="3671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43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The French situation – Social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mobility</a:t>
            </a:r>
            <a:endParaRPr lang="fr-FR" altLang="fr-FR" dirty="0" smtClean="0"/>
          </a:p>
        </p:txBody>
      </p:sp>
      <p:sp>
        <p:nvSpPr>
          <p:cNvPr id="286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08B936-5DC4-420D-A317-5ECB3E45190B}" type="slidenum">
              <a:rPr lang="fr-FR" altLang="en-US" smtClean="0">
                <a:latin typeface="Garamond" pitchFamily="18" charset="0"/>
              </a:rPr>
              <a:pPr/>
              <a:t>32</a:t>
            </a:fld>
            <a:endParaRPr lang="fr-FR" altLang="en-US" smtClean="0">
              <a:latin typeface="Garamond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3463"/>
            <a:ext cx="80930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750" y="1125538"/>
            <a:ext cx="10080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047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The French situation – Social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itchFamily="34" charset="0"/>
              </a:rPr>
              <a:t>mobility</a:t>
            </a:r>
            <a:endParaRPr lang="fr-FR" altLang="fr-FR" dirty="0" smtClean="0"/>
          </a:p>
        </p:txBody>
      </p:sp>
      <p:sp>
        <p:nvSpPr>
          <p:cNvPr id="296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1BE238-7FD9-47C0-824A-45A2F8E7E097}" type="slidenum">
              <a:rPr lang="fr-FR" altLang="en-US" smtClean="0">
                <a:latin typeface="Garamond" pitchFamily="18" charset="0"/>
              </a:rPr>
              <a:pPr/>
              <a:t>33</a:t>
            </a:fld>
            <a:endParaRPr lang="fr-FR" altLang="en-US" smtClean="0">
              <a:latin typeface="Garamond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9638"/>
            <a:ext cx="775652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5475" y="984250"/>
            <a:ext cx="865188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13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938" y="365126"/>
            <a:ext cx="7759412" cy="663575"/>
          </a:xfrm>
        </p:spPr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3600" b="1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Productivity</a:t>
            </a:r>
            <a:r>
              <a:rPr lang="fr-FR" sz="36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trends in </a:t>
            </a:r>
            <a:r>
              <a:rPr lang="fr-FR" sz="3600" b="1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Sweden</a:t>
            </a:r>
            <a:r>
              <a:rPr lang="fr-FR" sz="36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and </a:t>
            </a:r>
            <a:r>
              <a:rPr lang="fr-FR" sz="3600" b="1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Japan</a:t>
            </a:r>
            <a:endParaRPr lang="fr-FR" sz="3600" b="1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7" y="2040794"/>
            <a:ext cx="3962278" cy="3175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50" y="2040794"/>
            <a:ext cx="3966256" cy="3178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019341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Reform pays out</a:t>
            </a:r>
          </a:p>
        </p:txBody>
      </p:sp>
      <p:sp>
        <p:nvSpPr>
          <p:cNvPr id="4" name="Sous-titr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7188" indent="-3571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3200" b="1" dirty="0" err="1" smtClean="0">
                <a:solidFill>
                  <a:schemeClr val="tx1"/>
                </a:solidFill>
              </a:rPr>
              <a:t>Reformers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3200" b="1" dirty="0" smtClean="0"/>
              <a:t>    </a:t>
            </a:r>
            <a:r>
              <a:rPr lang="fr-FR" sz="3200" b="1" dirty="0" err="1" smtClean="0"/>
              <a:t>Netherlands</a:t>
            </a:r>
            <a:r>
              <a:rPr lang="fr-FR" sz="3200" b="1" dirty="0" smtClean="0"/>
              <a:t>: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Wassenaard</a:t>
            </a:r>
            <a:r>
              <a:rPr lang="fr-FR" sz="3200" dirty="0" smtClean="0">
                <a:solidFill>
                  <a:schemeClr val="tx1"/>
                </a:solidFill>
              </a:rPr>
              <a:t> agreement, 1982</a:t>
            </a:r>
          </a:p>
          <a:p>
            <a:pPr marL="720725" indent="-366713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3200" dirty="0">
                <a:solidFill>
                  <a:schemeClr val="tx1"/>
                </a:solidFill>
              </a:rPr>
              <a:t>	</a:t>
            </a:r>
            <a:r>
              <a:rPr lang="fr-FR" sz="3200" dirty="0" smtClean="0">
                <a:solidFill>
                  <a:schemeClr val="tx1"/>
                </a:solidFill>
              </a:rPr>
              <a:t>TFP </a:t>
            </a:r>
            <a:r>
              <a:rPr lang="fr-FR" sz="3200" dirty="0" err="1" smtClean="0">
                <a:solidFill>
                  <a:schemeClr val="tx1"/>
                </a:solidFill>
              </a:rPr>
              <a:t>growth</a:t>
            </a:r>
            <a:r>
              <a:rPr lang="fr-FR" sz="3200" dirty="0" smtClean="0">
                <a:solidFill>
                  <a:schemeClr val="tx1"/>
                </a:solidFill>
              </a:rPr>
              <a:t> : 1977-1983 0,5 %, 1983-2002 1,5 %</a:t>
            </a:r>
          </a:p>
          <a:p>
            <a:pPr marL="354012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Canada: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reforms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initiated</a:t>
            </a:r>
            <a:r>
              <a:rPr lang="fr-FR" sz="3200" dirty="0" smtClean="0">
                <a:solidFill>
                  <a:schemeClr val="tx1"/>
                </a:solidFill>
              </a:rPr>
              <a:t> in </a:t>
            </a:r>
            <a:r>
              <a:rPr lang="fr-FR" sz="3200" dirty="0" err="1" smtClean="0">
                <a:solidFill>
                  <a:schemeClr val="tx1"/>
                </a:solidFill>
              </a:rPr>
              <a:t>early</a:t>
            </a:r>
            <a:r>
              <a:rPr lang="fr-FR" sz="3200" dirty="0" smtClean="0">
                <a:solidFill>
                  <a:schemeClr val="tx1"/>
                </a:solidFill>
              </a:rPr>
              <a:t> 1990s</a:t>
            </a:r>
          </a:p>
          <a:p>
            <a:pPr marL="720725" indent="-366713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3200" dirty="0">
                <a:solidFill>
                  <a:schemeClr val="tx1"/>
                </a:solidFill>
              </a:rPr>
              <a:t>	</a:t>
            </a:r>
            <a:r>
              <a:rPr lang="fr-FR" sz="3200" dirty="0" smtClean="0">
                <a:solidFill>
                  <a:schemeClr val="tx1"/>
                </a:solidFill>
              </a:rPr>
              <a:t> TFP  </a:t>
            </a:r>
            <a:r>
              <a:rPr lang="fr-FR" sz="3200" dirty="0" err="1" smtClean="0">
                <a:solidFill>
                  <a:schemeClr val="tx1"/>
                </a:solidFill>
              </a:rPr>
              <a:t>growth</a:t>
            </a:r>
            <a:r>
              <a:rPr lang="fr-FR" sz="3200" dirty="0" smtClean="0">
                <a:solidFill>
                  <a:schemeClr val="tx1"/>
                </a:solidFill>
              </a:rPr>
              <a:t>: 1974-1990 0,3 %, 1990-2000 1,1 %</a:t>
            </a:r>
          </a:p>
          <a:p>
            <a:pPr marL="354012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3200" b="1" dirty="0" err="1" smtClean="0">
                <a:solidFill>
                  <a:schemeClr val="tx1"/>
                </a:solidFill>
              </a:rPr>
              <a:t>Australia</a:t>
            </a:r>
            <a:r>
              <a:rPr lang="fr-FR" sz="3200" b="1" dirty="0" smtClean="0">
                <a:solidFill>
                  <a:schemeClr val="tx1"/>
                </a:solidFill>
              </a:rPr>
              <a:t>: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reforms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initiated</a:t>
            </a:r>
            <a:r>
              <a:rPr lang="fr-FR" sz="3200" dirty="0" smtClean="0">
                <a:solidFill>
                  <a:schemeClr val="tx1"/>
                </a:solidFill>
              </a:rPr>
              <a:t> in </a:t>
            </a:r>
            <a:r>
              <a:rPr lang="fr-FR" sz="3200" dirty="0" err="1" smtClean="0">
                <a:solidFill>
                  <a:schemeClr val="tx1"/>
                </a:solidFill>
              </a:rPr>
              <a:t>early</a:t>
            </a:r>
            <a:r>
              <a:rPr lang="fr-FR" sz="3200" dirty="0" smtClean="0">
                <a:solidFill>
                  <a:schemeClr val="tx1"/>
                </a:solidFill>
              </a:rPr>
              <a:t> 1990s</a:t>
            </a:r>
          </a:p>
          <a:p>
            <a:pPr marL="720725" indent="-368300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	 TFP  </a:t>
            </a:r>
            <a:r>
              <a:rPr lang="fr-FR" sz="3200" dirty="0" err="1" smtClean="0">
                <a:solidFill>
                  <a:schemeClr val="tx1"/>
                </a:solidFill>
              </a:rPr>
              <a:t>growth</a:t>
            </a:r>
            <a:r>
              <a:rPr lang="fr-FR" sz="3200" dirty="0" smtClean="0">
                <a:solidFill>
                  <a:schemeClr val="tx1"/>
                </a:solidFill>
              </a:rPr>
              <a:t>: 1971-1990 0,4 %, 1990-2002 1,4 %</a:t>
            </a:r>
          </a:p>
          <a:p>
            <a:pPr marL="352425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3200" b="1" dirty="0" err="1" smtClean="0">
                <a:solidFill>
                  <a:schemeClr val="tx1"/>
                </a:solidFill>
              </a:rPr>
              <a:t>Sweden</a:t>
            </a:r>
            <a:r>
              <a:rPr lang="fr-FR" sz="3200" dirty="0"/>
              <a:t>: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reforms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initiated</a:t>
            </a:r>
            <a:r>
              <a:rPr lang="fr-FR" sz="3200" dirty="0" smtClean="0">
                <a:solidFill>
                  <a:schemeClr val="tx1"/>
                </a:solidFill>
              </a:rPr>
              <a:t> in </a:t>
            </a:r>
            <a:r>
              <a:rPr lang="fr-FR" sz="3200" dirty="0" err="1" smtClean="0">
                <a:solidFill>
                  <a:schemeClr val="tx1"/>
                </a:solidFill>
              </a:rPr>
              <a:t>early</a:t>
            </a:r>
            <a:r>
              <a:rPr lang="fr-FR" sz="3200" dirty="0" smtClean="0">
                <a:solidFill>
                  <a:schemeClr val="tx1"/>
                </a:solidFill>
              </a:rPr>
              <a:t> 1990s</a:t>
            </a:r>
          </a:p>
          <a:p>
            <a:pPr marL="720725" indent="-366713">
              <a:spcBef>
                <a:spcPts val="0"/>
              </a:spcBef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	 TFP  </a:t>
            </a:r>
            <a:r>
              <a:rPr lang="fr-FR" sz="3200" dirty="0" err="1" smtClean="0">
                <a:solidFill>
                  <a:schemeClr val="tx1"/>
                </a:solidFill>
              </a:rPr>
              <a:t>growth</a:t>
            </a:r>
            <a:r>
              <a:rPr lang="fr-FR" sz="3200" dirty="0" smtClean="0">
                <a:solidFill>
                  <a:schemeClr val="tx1"/>
                </a:solidFill>
              </a:rPr>
              <a:t>: 1976-1992 0,4 %, 1992-2008 1,9 %</a:t>
            </a:r>
          </a:p>
          <a:p>
            <a:pPr>
              <a:spcBef>
                <a:spcPts val="0"/>
              </a:spcBef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357188" indent="-357188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fr-FR" sz="2000" b="1" dirty="0">
              <a:solidFill>
                <a:schemeClr val="tx1"/>
              </a:solidFill>
            </a:endParaRPr>
          </a:p>
          <a:p>
            <a:pPr marL="357188" indent="-3571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fr-F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0875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Macron’s reform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Invest in innovation and liberalize product and labor markets</a:t>
            </a:r>
          </a:p>
          <a:p>
            <a:r>
              <a:rPr lang="en-US" sz="2800" dirty="0" smtClean="0"/>
              <a:t>Make growth inclusive also by:</a:t>
            </a:r>
          </a:p>
          <a:p>
            <a:pPr lvl="1"/>
            <a:r>
              <a:rPr lang="en-US" sz="2400" dirty="0" smtClean="0"/>
              <a:t>Thinking about the losers</a:t>
            </a:r>
          </a:p>
          <a:p>
            <a:pPr lvl="1"/>
            <a:r>
              <a:rPr lang="en-US" sz="2400" dirty="0" smtClean="0"/>
              <a:t>Investing more and better in education</a:t>
            </a:r>
          </a:p>
          <a:p>
            <a:pPr lvl="1"/>
            <a:r>
              <a:rPr lang="en-US" sz="2400" dirty="0" smtClean="0"/>
              <a:t>Providing generous unemployment benefits conditional on retraining</a:t>
            </a:r>
          </a:p>
          <a:p>
            <a:pPr lvl="1"/>
            <a:r>
              <a:rPr lang="en-US" sz="2400" dirty="0" smtClean="0"/>
              <a:t>Set up an efficient tax system which finances public policies while not discouraging innovation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C17A-05A6-4066-9D6C-4461A7D5E2A2}" type="slidenum">
              <a:rPr lang="fr-FR" altLang="en-US" smtClean="0"/>
              <a:pPr>
                <a:defRPr/>
              </a:pPr>
              <a:t>36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89316400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Pillars of Macron’s reforms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Tax reform</a:t>
            </a:r>
          </a:p>
          <a:p>
            <a:r>
              <a:rPr lang="en-US" sz="2800" dirty="0" smtClean="0"/>
              <a:t>Labor market reform</a:t>
            </a:r>
          </a:p>
          <a:p>
            <a:r>
              <a:rPr lang="en-US" sz="2800" dirty="0" smtClean="0"/>
              <a:t>Reform of the pension system</a:t>
            </a:r>
          </a:p>
          <a:p>
            <a:r>
              <a:rPr lang="en-US" sz="2800" dirty="0" smtClean="0"/>
              <a:t>Reform of the State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C17A-05A6-4066-9D6C-4461A7D5E2A2}" type="slidenum">
              <a:rPr lang="fr-FR" altLang="en-US" smtClean="0"/>
              <a:pPr>
                <a:defRPr/>
              </a:pPr>
              <a:t>37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8408831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Secular stagnation?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Dale Jorgenson</a:t>
            </a:r>
          </a:p>
          <a:p>
            <a:r>
              <a:rPr lang="en-US" sz="2400" dirty="0" smtClean="0"/>
              <a:t>Missing Growth</a:t>
            </a:r>
          </a:p>
          <a:p>
            <a:r>
              <a:rPr lang="en-US" sz="2400" dirty="0" smtClean="0"/>
              <a:t>Europe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824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Schumpeterian growth theory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Long-run growth driven by innovations</a:t>
            </a:r>
          </a:p>
          <a:p>
            <a:r>
              <a:rPr lang="en-US" altLang="en-US" smtClean="0"/>
              <a:t>Innovations result from entrepreneurial activities motivated by prospect of innovation rents</a:t>
            </a:r>
          </a:p>
          <a:p>
            <a:r>
              <a:rPr lang="en-US" altLang="en-US" smtClean="0"/>
              <a:t>Creative destruction: new innovations displace old technologies</a:t>
            </a:r>
          </a:p>
        </p:txBody>
      </p:sp>
    </p:spTree>
    <p:extLst>
      <p:ext uri="{BB962C8B-B14F-4D97-AF65-F5344CB8AC3E}">
        <p14:creationId xmlns:p14="http://schemas.microsoft.com/office/powerpoint/2010/main" val="5891060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Appropriate growth policies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During the post-war period, growth in European countries was driven by imitation</a:t>
            </a:r>
          </a:p>
          <a:p>
            <a:pPr eaLnBrk="1" hangingPunct="1"/>
            <a:r>
              <a:rPr lang="en-GB" altLang="en-US" sz="2800" smtClean="0"/>
              <a:t>Over time, and particularly with globalization, innovation has become the driving force of growth</a:t>
            </a:r>
          </a:p>
          <a:p>
            <a:pPr eaLnBrk="1" hangingPunct="1"/>
            <a:r>
              <a:rPr lang="en-GB" altLang="en-US" sz="2800" smtClean="0"/>
              <a:t>Innovation requires flexibility and turnover, and different policies and institutions 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7614998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14339" name="Picture 3" descr="intro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985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5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58" y="1742154"/>
            <a:ext cx="5336152" cy="355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2950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21507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5344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Worksheet" r:id="rId3" imgW="6693413" imgH="3631866" progId="Excel.Sheet.8">
                  <p:embed/>
                </p:oleObj>
              </mc:Choice>
              <mc:Fallback>
                <p:oleObj name="Worksheet" r:id="rId3" imgW="6693413" imgH="3631866" progId="Excel.Sheet.8">
                  <p:embed/>
                  <p:pic>
                    <p:nvPicPr>
                      <p:cNvPr id="21507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5344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219774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26288</TotalTime>
  <Words>450</Words>
  <Application>Microsoft Office PowerPoint</Application>
  <PresentationFormat>Экран (4:3)</PresentationFormat>
  <Paragraphs>118</Paragraphs>
  <Slides>37</Slides>
  <Notes>8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Arial</vt:lpstr>
      <vt:lpstr>Calibri</vt:lpstr>
      <vt:lpstr>Cambria Math</vt:lpstr>
      <vt:lpstr>Garamond</vt:lpstr>
      <vt:lpstr>Wingdings</vt:lpstr>
      <vt:lpstr>Bordure</vt:lpstr>
      <vt:lpstr>2_Conception personnalisée</vt:lpstr>
      <vt:lpstr>1_Conception personnalisée</vt:lpstr>
      <vt:lpstr>Conception personnalisée</vt:lpstr>
      <vt:lpstr>???</vt:lpstr>
      <vt:lpstr>Worksheet</vt:lpstr>
      <vt:lpstr>Equation</vt:lpstr>
      <vt:lpstr>Promoting inclusive growth in France: The essence of Macron’s economic strategy</vt:lpstr>
      <vt:lpstr>Secular stagnation?</vt:lpstr>
      <vt:lpstr>Two productivity growth waves</vt:lpstr>
      <vt:lpstr>Secular stagnation?</vt:lpstr>
      <vt:lpstr>Schumpeterian growth theory </vt:lpstr>
      <vt:lpstr>Appropriate growth policies</vt:lpstr>
      <vt:lpstr>Презентация PowerPoint</vt:lpstr>
      <vt:lpstr>Презентация PowerPoint</vt:lpstr>
      <vt:lpstr>Презентация PowerPoint</vt:lpstr>
      <vt:lpstr>PISA and growth</vt:lpstr>
      <vt:lpstr>Презентация PowerPoint</vt:lpstr>
      <vt:lpstr>Enhancing innovation-led growth in advanced countries </vt:lpstr>
      <vt:lpstr>Enhancing productivity growth in emerging market economies</vt:lpstr>
      <vt:lpstr>Average management scores across countries are strongly correlated with GDP per capita</vt:lpstr>
      <vt:lpstr>Wide variation in management: US and Japan leading, developing nations trailing (includes 2013 wave)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The French situation – Labor market regulation      </vt:lpstr>
      <vt:lpstr> The French situation – Minimum wage      </vt:lpstr>
      <vt:lpstr>The French situation – Wage rigidities</vt:lpstr>
      <vt:lpstr> The French situation – Product market regulation      </vt:lpstr>
      <vt:lpstr>The French situation – State intervention      </vt:lpstr>
      <vt:lpstr> The French situation –  Education  From PISA - OECD</vt:lpstr>
      <vt:lpstr>Презентация PowerPoint</vt:lpstr>
      <vt:lpstr>Презентация PowerPoint</vt:lpstr>
      <vt:lpstr> Which potential gains from structural reforms?      </vt:lpstr>
      <vt:lpstr>Rethink tax reform</vt:lpstr>
      <vt:lpstr>The French situation – Income tax rate</vt:lpstr>
      <vt:lpstr>The French situation – Social mobility</vt:lpstr>
      <vt:lpstr>The French situation – Social mobility</vt:lpstr>
      <vt:lpstr>Productivity trends in Sweden and Japan</vt:lpstr>
      <vt:lpstr>Reform pays out</vt:lpstr>
      <vt:lpstr>Macron’s reform strategy</vt:lpstr>
      <vt:lpstr>Pillars of Macron’s reforms</vt:lpstr>
    </vt:vector>
  </TitlesOfParts>
  <Company>Banque de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Environnement international Zone euro</dc:title>
  <dc:creator>Frédéric Lambert</dc:creator>
  <cp:lastModifiedBy>Lyagushkina Lyudmila</cp:lastModifiedBy>
  <cp:revision>2779</cp:revision>
  <cp:lastPrinted>2016-10-24T15:24:54Z</cp:lastPrinted>
  <dcterms:created xsi:type="dcterms:W3CDTF">2006-11-21T15:02:24Z</dcterms:created>
  <dcterms:modified xsi:type="dcterms:W3CDTF">2018-06-05T13:31:04Z</dcterms:modified>
</cp:coreProperties>
</file>