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sldIdLst>
    <p:sldId id="427" r:id="rId2"/>
    <p:sldId id="428" r:id="rId3"/>
    <p:sldId id="439" r:id="rId4"/>
    <p:sldId id="429" r:id="rId5"/>
    <p:sldId id="430" r:id="rId6"/>
    <p:sldId id="431" r:id="rId7"/>
    <p:sldId id="432" r:id="rId8"/>
    <p:sldId id="433" r:id="rId9"/>
    <p:sldId id="434" r:id="rId10"/>
    <p:sldId id="440" r:id="rId11"/>
    <p:sldId id="436" r:id="rId12"/>
    <p:sldId id="437" r:id="rId13"/>
    <p:sldId id="438" r:id="rId14"/>
  </p:sldIdLst>
  <p:sldSz cx="9906000" cy="6858000" type="A4"/>
  <p:notesSz cx="6724650" cy="987425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3300"/>
    <a:srgbClr val="EC7A08"/>
    <a:srgbClr val="FF99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2" autoAdjust="0"/>
    <p:restoredTop sz="91242" autoAdjust="0"/>
  </p:normalViewPr>
  <p:slideViewPr>
    <p:cSldViewPr>
      <p:cViewPr varScale="1">
        <p:scale>
          <a:sx n="63" d="100"/>
          <a:sy n="63" d="100"/>
        </p:scale>
        <p:origin x="-1046" y="-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474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defTabSz="9112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08332" y="0"/>
            <a:ext cx="291474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BDE7FBB-4F65-4323-BBFA-52A73B4E8050}" type="datetimeFigureOut">
              <a:rPr lang="ru-RU"/>
              <a:pPr>
                <a:defRPr/>
              </a:pPr>
              <a:t>22.01.2023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2151" y="4691064"/>
            <a:ext cx="5380348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7" tIns="45544" rIns="91087" bIns="45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51"/>
            <a:ext cx="291474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defTabSz="9112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08332" y="9378951"/>
            <a:ext cx="291474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7" tIns="45544" rIns="91087" bIns="4554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7C076F-3E1F-435E-B55C-01F5E7714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7BAD0-4E7D-414D-A3D9-7B0745027ED6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3FE2-9DE3-4578-9C93-B3E765571F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0263" y="274638"/>
            <a:ext cx="2230437" cy="5880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8950" y="274638"/>
            <a:ext cx="6538913" cy="5880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47FE1-7F8F-4C0F-9940-7610A0B5D477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A7632-9F74-423B-A3E5-8C47D31989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7E98-0FDB-49A2-AC39-A1115B3ADC96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2C5D3-260F-49C9-B991-169CAE9274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31825" y="274638"/>
            <a:ext cx="7129463" cy="5794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8950" y="1628775"/>
            <a:ext cx="43815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2850" y="1628775"/>
            <a:ext cx="43815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8950" y="3967163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22850" y="3967163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0FB8-7881-4117-8488-D625E89680EA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9702A-CD47-4243-9C20-779285DC17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7129463" cy="5794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88950" y="1628775"/>
            <a:ext cx="43815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628775"/>
            <a:ext cx="43815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C0466-C530-4DEB-81F1-E6A7DE6FD47C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39CA5-D126-422B-BECE-C9D71F5308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7129463" cy="5794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88950" y="1628775"/>
            <a:ext cx="43815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2850" y="1628775"/>
            <a:ext cx="43815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22850" y="3967163"/>
            <a:ext cx="43815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6388-15F9-44A4-BE71-7B053E6E51D4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6A52A-7585-40C9-878C-6CE0FDF214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1FCE7-9E14-40EC-B61A-5D02D1851B59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42055-930A-4291-AE54-7FE3C9CC31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75DB-5BAA-4DD2-9054-7D66E35DAEAB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1BE0-856A-4890-A615-4BD2515068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8950" y="1628775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628775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E291-B47C-4D9D-A2D7-F3C3FAB68B47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984E-0805-4CF3-9B44-04E7F5D411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04" y="274638"/>
            <a:ext cx="745809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8CAD-528E-4501-AE2A-3CE01E19ECF8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8EED1-BB47-43E6-8FDD-927E647941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BACD4-36E6-4F6F-A3BB-BF333E78236A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1335-73F5-45BD-BEF6-F4F5666A43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17AF4-DE49-4FDB-A28A-46F0E6A13B4A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DFE4-B8C0-489A-8FAC-2337E757E0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A214E-1C0F-4DE0-8AE4-43710E4CEC1F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3066B-D2A9-4D71-BA08-D65BDEC4E9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9720B-16CA-4018-A9E7-2538AE02EDD1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C5B7C-D3F6-435A-886A-D063BC18B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524625"/>
            <a:ext cx="9906000" cy="3333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631825" y="274638"/>
            <a:ext cx="8785671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88950" y="1484784"/>
            <a:ext cx="8915400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52625" y="6500813"/>
            <a:ext cx="1525588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F24F8C-B4A5-4696-94EF-EF0DCD4E6C90}" type="datetime1">
              <a:rPr lang="ru-RU"/>
              <a:pPr>
                <a:defRPr/>
              </a:pPr>
              <a:t>22.01.2023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95688" y="6524625"/>
            <a:ext cx="3136900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/>
              <a:t>FRM class 1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3813" y="6524625"/>
            <a:ext cx="560387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009E97D-0595-4134-A4D5-4CA6816134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6600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aa.ch/" TargetMode="External"/><Relationship Id="rId2" Type="http://schemas.openxmlformats.org/officeDocument/2006/relationships/hyperlink" Target="https://www.aiw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zek.ch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9"/>
          <p:cNvSpPr>
            <a:spLocks noGrp="1"/>
          </p:cNvSpPr>
          <p:nvPr>
            <p:ph type="title" idx="4294967295"/>
          </p:nvPr>
        </p:nvSpPr>
        <p:spPr>
          <a:xfrm>
            <a:off x="632520" y="1818690"/>
            <a:ext cx="8568952" cy="1754326"/>
          </a:xfrm>
        </p:spPr>
        <p:txBody>
          <a:bodyPr/>
          <a:lstStyle/>
          <a:p>
            <a:pPr algn="ctr" eaLnBrk="1" hangingPunct="1"/>
            <a:r>
              <a:rPr lang="ru-RU" sz="3600" dirty="0" smtClean="0"/>
              <a:t>Программы по </a:t>
            </a:r>
            <a:br>
              <a:rPr lang="ru-RU" sz="3600" dirty="0" smtClean="0"/>
            </a:br>
            <a:r>
              <a:rPr lang="ru-RU" sz="3600" dirty="0" smtClean="0"/>
              <a:t>управлению </a:t>
            </a:r>
            <a:r>
              <a:rPr lang="ru-RU" sz="3600" dirty="0" smtClean="0"/>
              <a:t>благосостоянием:</a:t>
            </a:r>
            <a:br>
              <a:rPr lang="ru-RU" sz="3600" dirty="0" smtClean="0"/>
            </a:br>
            <a:r>
              <a:rPr lang="en-US" sz="3600" dirty="0" smtClean="0"/>
              <a:t>AWM, CIWM, MWM</a:t>
            </a:r>
            <a:endParaRPr lang="en-GB" sz="3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3" y="188641"/>
            <a:ext cx="3240360" cy="12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41506"/>
            <a:ext cx="9906000" cy="311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584775"/>
          </a:xfrm>
        </p:spPr>
        <p:txBody>
          <a:bodyPr/>
          <a:lstStyle/>
          <a:p>
            <a:r>
              <a:rPr lang="ru-RU" dirty="0" smtClean="0"/>
              <a:t>Что отличает программу </a:t>
            </a:r>
            <a:r>
              <a:rPr lang="en-US" dirty="0" smtClean="0"/>
              <a:t>MWM?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7992442" cy="489654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</a:t>
            </a:r>
            <a:r>
              <a:rPr lang="ru-RU" b="1" dirty="0" smtClean="0"/>
              <a:t>. Широкий </a:t>
            </a:r>
            <a:r>
              <a:rPr lang="ru-RU" b="1" dirty="0" smtClean="0"/>
              <a:t>спектр </a:t>
            </a:r>
            <a:r>
              <a:rPr lang="ru-RU" b="1" dirty="0" smtClean="0"/>
              <a:t>курсов, освещающих разные аспекты </a:t>
            </a:r>
            <a:r>
              <a:rPr lang="ru-RU" b="1" dirty="0" smtClean="0"/>
              <a:t>управления благосостоянием</a:t>
            </a:r>
            <a:endParaRPr lang="ru-RU" b="1" dirty="0" smtClean="0"/>
          </a:p>
          <a:p>
            <a:r>
              <a:rPr lang="ru-RU" dirty="0" smtClean="0"/>
              <a:t>Личное финансовое планирование: </a:t>
            </a:r>
            <a:r>
              <a:rPr lang="ru-RU" dirty="0" smtClean="0"/>
              <a:t>инвестиционные, налоговые, юридические </a:t>
            </a:r>
            <a:r>
              <a:rPr lang="ru-RU" dirty="0" smtClean="0"/>
              <a:t>аспекты + психология </a:t>
            </a:r>
            <a:r>
              <a:rPr lang="ru-RU" dirty="0" smtClean="0"/>
              <a:t>отношений с клиентами</a:t>
            </a:r>
            <a:endParaRPr lang="ru-RU" dirty="0" smtClean="0"/>
          </a:p>
          <a:p>
            <a:r>
              <a:rPr lang="ru-RU" dirty="0" smtClean="0"/>
              <a:t>Стратегия </a:t>
            </a:r>
            <a:r>
              <a:rPr lang="en-US" dirty="0" smtClean="0"/>
              <a:t>WM</a:t>
            </a:r>
            <a:r>
              <a:rPr lang="ru-RU" dirty="0" smtClean="0"/>
              <a:t>: профилирование клиентов, продуктовая линейка, </a:t>
            </a:r>
            <a:r>
              <a:rPr lang="ru-RU" dirty="0" err="1" smtClean="0"/>
              <a:t>бизнес-модели</a:t>
            </a:r>
            <a:r>
              <a:rPr lang="ru-RU" dirty="0" smtClean="0"/>
              <a:t> </a:t>
            </a:r>
            <a:r>
              <a:rPr lang="ru-RU" dirty="0" smtClean="0"/>
              <a:t>разных </a:t>
            </a:r>
            <a:r>
              <a:rPr lang="ru-RU" dirty="0" smtClean="0"/>
              <a:t>игроков, мотивация сотрудников, этика и </a:t>
            </a:r>
            <a:r>
              <a:rPr lang="ru-RU" dirty="0" err="1" smtClean="0"/>
              <a:t>комплаенс</a:t>
            </a:r>
            <a:r>
              <a:rPr lang="ru-RU" dirty="0" smtClean="0"/>
              <a:t>, внедрение инноваций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584775"/>
          </a:xfrm>
        </p:spPr>
        <p:txBody>
          <a:bodyPr/>
          <a:lstStyle/>
          <a:p>
            <a:r>
              <a:rPr lang="ru-RU" dirty="0" smtClean="0"/>
              <a:t>Что отличает программу </a:t>
            </a:r>
            <a:r>
              <a:rPr lang="en-US" dirty="0" smtClean="0"/>
              <a:t>MWM?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7416378" cy="489654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3. Коммуникации и взаимодействие в команде</a:t>
            </a:r>
            <a:endParaRPr lang="ru-RU" dirty="0" smtClean="0"/>
          </a:p>
          <a:p>
            <a:r>
              <a:rPr lang="ru-RU" dirty="0" smtClean="0"/>
              <a:t>Выполнение заданий в группах от 2 до 5 человек позволяет отработать навыки эффективного взаимодействия и разделения ролей с учетом своих сильных и слабых сторон. </a:t>
            </a:r>
          </a:p>
          <a:p>
            <a:r>
              <a:rPr lang="ru-RU" dirty="0" smtClean="0"/>
              <a:t>Презентация решений кейсов, защита своих аргументов и ответ на конструктивную критику со сторону оппонентов дают возможность совершенствовать свои компетенции в общении с коллегами и клиентами.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Какие навыки дает обучение с помощью </a:t>
            </a:r>
            <a:r>
              <a:rPr lang="ru-RU" dirty="0" err="1" smtClean="0"/>
              <a:t>бизнес-кейсов</a:t>
            </a:r>
            <a:r>
              <a:rPr lang="ru-RU" dirty="0" smtClean="0"/>
              <a:t> на программе </a:t>
            </a:r>
            <a:r>
              <a:rPr lang="en-US" dirty="0" smtClean="0"/>
              <a:t>MWM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Hard skills</a:t>
            </a:r>
            <a:r>
              <a:rPr lang="ru-RU" dirty="0" smtClean="0"/>
              <a:t>: профессиональные знания в области управления благосостоянием, необходимые для решения нестандартных </a:t>
            </a:r>
            <a:r>
              <a:rPr lang="ru-RU" dirty="0" smtClean="0"/>
              <a:t>запросов </a:t>
            </a:r>
            <a:r>
              <a:rPr lang="ru-RU" dirty="0" smtClean="0"/>
              <a:t>клиентов</a:t>
            </a:r>
          </a:p>
          <a:p>
            <a:pPr lvl="1"/>
            <a:r>
              <a:rPr lang="ru-RU" dirty="0" smtClean="0"/>
              <a:t>Этих знаний нет в учебниках, они формируются в процессе обсуждения новых кейсов, созданных нашими преподавателями с учетом текущих запросов со стороны клиентов и банка.</a:t>
            </a:r>
          </a:p>
          <a:p>
            <a:r>
              <a:rPr lang="ru-RU" dirty="0" smtClean="0"/>
              <a:t>В кейсах обсуждается взаимодействие разных (инвестиционных, налоговых, юридических и др.) аспектов, проводится сравнение альтернатив (с учетом доходов, комиссий, рисков и т.д.), формируется комплексный подход к решению задач клиента (с пониманием долгосрочных целей его семьи и бизнеса в рамках финансового плана).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Какие навыки дает обучение с помощью </a:t>
            </a:r>
            <a:r>
              <a:rPr lang="ru-RU" dirty="0" err="1" smtClean="0"/>
              <a:t>бизнес-кейсов</a:t>
            </a:r>
            <a:r>
              <a:rPr lang="ru-RU" dirty="0" smtClean="0"/>
              <a:t> на программе </a:t>
            </a:r>
            <a:r>
              <a:rPr lang="en-US" dirty="0" smtClean="0"/>
              <a:t>MWM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Soft skills</a:t>
            </a:r>
            <a:r>
              <a:rPr lang="ru-RU" dirty="0" smtClean="0"/>
              <a:t>: широкий спектр гибких «</a:t>
            </a:r>
            <a:r>
              <a:rPr lang="ru-RU" dirty="0" err="1" smtClean="0"/>
              <a:t>надпрофессиональных</a:t>
            </a:r>
            <a:r>
              <a:rPr lang="ru-RU" dirty="0" smtClean="0"/>
              <a:t>» навыков, необходимых для эффективной коммуникации и взаимодействия с клиентами и коллегами. </a:t>
            </a:r>
            <a:endParaRPr lang="en-US" dirty="0" smtClean="0"/>
          </a:p>
          <a:p>
            <a:r>
              <a:rPr lang="ru-RU" dirty="0" smtClean="0"/>
              <a:t>Процесс работы над кейсом включает: </a:t>
            </a:r>
            <a:endParaRPr lang="ru-RU" dirty="0" smtClean="0"/>
          </a:p>
          <a:p>
            <a:pPr lvl="1"/>
            <a:r>
              <a:rPr lang="ru-RU" dirty="0" smtClean="0"/>
              <a:t>Анализ информации </a:t>
            </a:r>
            <a:r>
              <a:rPr lang="ru-RU" dirty="0" smtClean="0"/>
              <a:t>в кейсе (структурирование, отсечение лишнего, фокус на самом важном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Работу </a:t>
            </a:r>
            <a:r>
              <a:rPr lang="ru-RU" dirty="0" smtClean="0"/>
              <a:t>в команде (разделение </a:t>
            </a:r>
            <a:r>
              <a:rPr lang="ru-RU" dirty="0" smtClean="0"/>
              <a:t>ролей, </a:t>
            </a:r>
            <a:r>
              <a:rPr lang="ru-RU" dirty="0" smtClean="0"/>
              <a:t>обсуждение и поиск </a:t>
            </a:r>
            <a:r>
              <a:rPr lang="ru-RU" dirty="0" smtClean="0"/>
              <a:t>компромисса)</a:t>
            </a:r>
          </a:p>
          <a:p>
            <a:pPr lvl="1"/>
            <a:r>
              <a:rPr lang="ru-RU" dirty="0" smtClean="0"/>
              <a:t>Принятие </a:t>
            </a:r>
            <a:r>
              <a:rPr lang="ru-RU" dirty="0" smtClean="0"/>
              <a:t>решения (поиск альтернатив, аргументы за и против), </a:t>
            </a:r>
            <a:endParaRPr lang="ru-RU" dirty="0" smtClean="0"/>
          </a:p>
          <a:p>
            <a:pPr lvl="1"/>
            <a:r>
              <a:rPr lang="ru-RU" dirty="0" smtClean="0"/>
              <a:t>Презентацию </a:t>
            </a:r>
            <a:r>
              <a:rPr lang="ru-RU" dirty="0" smtClean="0"/>
              <a:t>решения (подготовка слайдов, защита </a:t>
            </a:r>
            <a:r>
              <a:rPr lang="ru-RU" dirty="0" smtClean="0"/>
              <a:t>и </a:t>
            </a:r>
            <a:r>
              <a:rPr lang="ru-RU" dirty="0" smtClean="0"/>
              <a:t>ответ на </a:t>
            </a:r>
            <a:r>
              <a:rPr lang="ru-RU" dirty="0" smtClean="0"/>
              <a:t>критику). </a:t>
            </a:r>
            <a:endParaRPr lang="en-US" dirty="0" smtClean="0"/>
          </a:p>
          <a:p>
            <a:r>
              <a:rPr lang="ru-RU" dirty="0" smtClean="0"/>
              <a:t>Каждый кейс – как ступенька в развитии, дает больше уверенности, гибкости и творчества в общении с клиентами.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584775"/>
          </a:xfrm>
        </p:spPr>
        <p:txBody>
          <a:bodyPr/>
          <a:lstStyle/>
          <a:p>
            <a:r>
              <a:rPr lang="ru-RU" dirty="0" smtClean="0"/>
              <a:t>Ответы на часто задаваемые вопросы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Что представляет система сертификации </a:t>
            </a:r>
            <a:r>
              <a:rPr lang="en-US" dirty="0" smtClean="0"/>
              <a:t>AWM</a:t>
            </a:r>
            <a:r>
              <a:rPr lang="ru-RU" dirty="0" smtClean="0"/>
              <a:t>/</a:t>
            </a:r>
            <a:r>
              <a:rPr lang="en-US" dirty="0" smtClean="0"/>
              <a:t>CIWM</a:t>
            </a:r>
            <a:r>
              <a:rPr lang="ru-RU" dirty="0" smtClean="0"/>
              <a:t>? </a:t>
            </a:r>
          </a:p>
          <a:p>
            <a:pPr lvl="0"/>
            <a:r>
              <a:rPr lang="ru-RU" dirty="0" smtClean="0"/>
              <a:t>Насколько </a:t>
            </a:r>
            <a:r>
              <a:rPr lang="ru-RU" dirty="0" smtClean="0"/>
              <a:t>сильно отличаются программы </a:t>
            </a:r>
            <a:r>
              <a:rPr lang="en-US" dirty="0" smtClean="0"/>
              <a:t>AWM </a:t>
            </a:r>
            <a:r>
              <a:rPr lang="ru-RU" dirty="0" smtClean="0"/>
              <a:t>и </a:t>
            </a:r>
            <a:r>
              <a:rPr lang="en-US" dirty="0" smtClean="0"/>
              <a:t>CIWM</a:t>
            </a:r>
            <a:r>
              <a:rPr lang="ru-RU" dirty="0" smtClean="0"/>
              <a:t>? </a:t>
            </a:r>
          </a:p>
          <a:p>
            <a:pPr lvl="0"/>
            <a:r>
              <a:rPr lang="ru-RU" dirty="0" smtClean="0"/>
              <a:t>Для </a:t>
            </a:r>
            <a:r>
              <a:rPr lang="ru-RU" dirty="0" smtClean="0"/>
              <a:t>кого </a:t>
            </a:r>
            <a:r>
              <a:rPr lang="ru-RU" dirty="0" smtClean="0"/>
              <a:t>предназначена </a:t>
            </a:r>
            <a:r>
              <a:rPr lang="en-US" dirty="0" smtClean="0"/>
              <a:t>AWM </a:t>
            </a:r>
            <a:r>
              <a:rPr lang="ru-RU" dirty="0" smtClean="0"/>
              <a:t>и что в </a:t>
            </a:r>
            <a:r>
              <a:rPr lang="ru-RU" dirty="0" smtClean="0"/>
              <a:t>нее </a:t>
            </a:r>
            <a:r>
              <a:rPr lang="ru-RU" dirty="0" smtClean="0"/>
              <a:t>входит?</a:t>
            </a:r>
          </a:p>
          <a:p>
            <a:r>
              <a:rPr lang="ru-RU" dirty="0" smtClean="0"/>
              <a:t>Для кого </a:t>
            </a:r>
            <a:r>
              <a:rPr lang="ru-RU" dirty="0" smtClean="0"/>
              <a:t>предназначена </a:t>
            </a:r>
            <a:r>
              <a:rPr lang="en-US" dirty="0" smtClean="0"/>
              <a:t>CIWM </a:t>
            </a:r>
            <a:r>
              <a:rPr lang="ru-RU" dirty="0" smtClean="0"/>
              <a:t>и что в </a:t>
            </a:r>
            <a:r>
              <a:rPr lang="ru-RU" dirty="0" smtClean="0"/>
              <a:t>нее </a:t>
            </a:r>
            <a:r>
              <a:rPr lang="ru-RU" dirty="0" smtClean="0"/>
              <a:t>входит?</a:t>
            </a:r>
          </a:p>
          <a:p>
            <a:pPr lvl="0"/>
            <a:r>
              <a:rPr lang="ru-RU" dirty="0" smtClean="0"/>
              <a:t>Можно </a:t>
            </a:r>
            <a:r>
              <a:rPr lang="ru-RU" dirty="0" smtClean="0"/>
              <a:t>ли сдавать </a:t>
            </a:r>
            <a:r>
              <a:rPr lang="en-US" dirty="0" smtClean="0"/>
              <a:t>CIWM </a:t>
            </a:r>
            <a:r>
              <a:rPr lang="ru-RU" dirty="0" smtClean="0"/>
              <a:t>без прохождения </a:t>
            </a:r>
            <a:r>
              <a:rPr lang="en-US" dirty="0" smtClean="0"/>
              <a:t>AWM</a:t>
            </a:r>
            <a:r>
              <a:rPr lang="ru-RU" dirty="0" smtClean="0"/>
              <a:t>? </a:t>
            </a:r>
          </a:p>
          <a:p>
            <a:pPr lvl="0"/>
            <a:r>
              <a:rPr lang="ru-RU" dirty="0" smtClean="0"/>
              <a:t>Какую программу лучше выбрать: </a:t>
            </a:r>
            <a:r>
              <a:rPr lang="en-US" dirty="0" smtClean="0"/>
              <a:t>CIWM</a:t>
            </a:r>
            <a:r>
              <a:rPr lang="ru-RU" dirty="0" smtClean="0"/>
              <a:t> или </a:t>
            </a:r>
            <a:r>
              <a:rPr lang="en-US" dirty="0" smtClean="0"/>
              <a:t>MWM</a:t>
            </a:r>
            <a:r>
              <a:rPr lang="ru-RU" dirty="0" smtClean="0"/>
              <a:t>? </a:t>
            </a:r>
          </a:p>
          <a:p>
            <a:pPr lvl="0"/>
            <a:r>
              <a:rPr lang="ru-RU" dirty="0" smtClean="0"/>
              <a:t>Что отличает программу </a:t>
            </a:r>
            <a:r>
              <a:rPr lang="en-US" dirty="0" smtClean="0"/>
              <a:t>MWM?</a:t>
            </a:r>
            <a:endParaRPr lang="ru-RU" dirty="0" smtClean="0"/>
          </a:p>
          <a:p>
            <a:r>
              <a:rPr lang="ru-RU" dirty="0" smtClean="0"/>
              <a:t>Какие навыки дает обучение с помощью </a:t>
            </a:r>
            <a:r>
              <a:rPr lang="ru-RU" dirty="0" err="1" smtClean="0"/>
              <a:t>бизнес-кейсов</a:t>
            </a:r>
            <a:r>
              <a:rPr lang="ru-RU" dirty="0" smtClean="0"/>
              <a:t> на программе </a:t>
            </a:r>
            <a:r>
              <a:rPr lang="en-US" dirty="0" smtClean="0"/>
              <a:t>MWM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2C5D3-260F-49C9-B991-169CAE9274A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Что представляет система сертификации </a:t>
            </a:r>
            <a:r>
              <a:rPr lang="en-US" dirty="0" smtClean="0"/>
              <a:t>AWM</a:t>
            </a:r>
            <a:r>
              <a:rPr lang="ru-RU" dirty="0" smtClean="0"/>
              <a:t>/</a:t>
            </a:r>
            <a:r>
              <a:rPr lang="en-US" dirty="0" smtClean="0"/>
              <a:t>CIWM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похоже на </a:t>
            </a:r>
            <a:r>
              <a:rPr lang="en-US" dirty="0" smtClean="0"/>
              <a:t>CFA</a:t>
            </a:r>
            <a:r>
              <a:rPr lang="ru-RU" dirty="0" smtClean="0"/>
              <a:t>, но в области </a:t>
            </a:r>
            <a:r>
              <a:rPr lang="en-US" dirty="0" smtClean="0"/>
              <a:t>wealth management </a:t>
            </a:r>
            <a:r>
              <a:rPr lang="ru-RU" dirty="0" smtClean="0"/>
              <a:t>и включает два этапа, а не три. </a:t>
            </a:r>
          </a:p>
          <a:p>
            <a:r>
              <a:rPr lang="ru-RU" dirty="0" smtClean="0"/>
              <a:t>Сертификаты удостоверяют знание кандидатом </a:t>
            </a:r>
            <a:r>
              <a:rPr lang="ru-RU" b="1" dirty="0" smtClean="0"/>
              <a:t>лучших европейских стандартов в сфере управления благосостоянием</a:t>
            </a:r>
            <a:r>
              <a:rPr lang="ru-RU" dirty="0" smtClean="0"/>
              <a:t> согласно Международной ассоциации управления благосостоянием (</a:t>
            </a:r>
            <a:r>
              <a:rPr lang="ru-RU" b="1" dirty="0" smtClean="0">
                <a:hlinkClick r:id="rId2"/>
              </a:rPr>
              <a:t>AIWM</a:t>
            </a:r>
            <a:r>
              <a:rPr lang="ru-RU" dirty="0" smtClean="0"/>
              <a:t>) и Швейцарской ассоциации финансовых аналитиков (</a:t>
            </a:r>
            <a:r>
              <a:rPr lang="ru-RU" b="1" dirty="0" smtClean="0">
                <a:hlinkClick r:id="rId3"/>
              </a:rPr>
              <a:t>SFAA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Администрированием тестов и разработкой учебных материалов занимается </a:t>
            </a:r>
            <a:r>
              <a:rPr lang="ru-RU" b="1" dirty="0" smtClean="0">
                <a:hlinkClick r:id="rId4"/>
              </a:rPr>
              <a:t>AZEK</a:t>
            </a:r>
            <a:r>
              <a:rPr lang="ru-RU" dirty="0" smtClean="0"/>
              <a:t> – швейцарский учебный центр для профессионалов в области инвестиций, дочерняя организация SFAA.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2C5D3-260F-49C9-B991-169CAE9274A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Насколько сильно отличаются программы </a:t>
            </a:r>
            <a:r>
              <a:rPr lang="en-US" dirty="0" smtClean="0"/>
              <a:t>AWM </a:t>
            </a:r>
            <a:r>
              <a:rPr lang="ru-RU" dirty="0" smtClean="0"/>
              <a:t>и </a:t>
            </a:r>
            <a:r>
              <a:rPr lang="en-US" dirty="0" smtClean="0"/>
              <a:t>CIWM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7056338" cy="48965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Содержание </a:t>
            </a:r>
            <a:r>
              <a:rPr lang="en-US" dirty="0" smtClean="0"/>
              <a:t>AWM </a:t>
            </a:r>
            <a:r>
              <a:rPr lang="ru-RU" dirty="0" smtClean="0"/>
              <a:t>и </a:t>
            </a:r>
            <a:r>
              <a:rPr lang="en-US" dirty="0" smtClean="0"/>
              <a:t>CIWM </a:t>
            </a:r>
            <a:r>
              <a:rPr lang="ru-RU" dirty="0" smtClean="0"/>
              <a:t>не пересекается. </a:t>
            </a:r>
          </a:p>
          <a:p>
            <a:r>
              <a:rPr lang="en-US" dirty="0" smtClean="0"/>
              <a:t>AWM </a:t>
            </a:r>
            <a:r>
              <a:rPr lang="ru-RU" dirty="0" smtClean="0"/>
              <a:t>– </a:t>
            </a:r>
            <a:r>
              <a:rPr lang="ru-RU" b="1" dirty="0" smtClean="0"/>
              <a:t>базовый уровень </a:t>
            </a:r>
            <a:r>
              <a:rPr lang="ru-RU" dirty="0" smtClean="0"/>
              <a:t>международной сертификации </a:t>
            </a:r>
            <a:r>
              <a:rPr lang="en-US" dirty="0" smtClean="0"/>
              <a:t>AIWM</a:t>
            </a:r>
            <a:r>
              <a:rPr lang="ru-RU" dirty="0" smtClean="0"/>
              <a:t>/</a:t>
            </a:r>
            <a:r>
              <a:rPr lang="en-US" dirty="0" smtClean="0"/>
              <a:t>CFAA</a:t>
            </a:r>
            <a:r>
              <a:rPr lang="ru-RU" dirty="0" smtClean="0"/>
              <a:t>, но по опыту сдачи экзамена даже опытными специалистами он вовсе непростой. </a:t>
            </a:r>
          </a:p>
          <a:p>
            <a:r>
              <a:rPr lang="en-US" dirty="0" smtClean="0"/>
              <a:t>CIWM </a:t>
            </a:r>
            <a:r>
              <a:rPr lang="ru-RU" dirty="0" smtClean="0"/>
              <a:t>– </a:t>
            </a:r>
            <a:r>
              <a:rPr lang="ru-RU" b="1" dirty="0" smtClean="0"/>
              <a:t>экспертный уровень </a:t>
            </a:r>
            <a:r>
              <a:rPr lang="ru-RU" dirty="0" smtClean="0"/>
              <a:t>международной сертификации </a:t>
            </a:r>
            <a:r>
              <a:rPr lang="en-US" dirty="0" smtClean="0"/>
              <a:t>AIWM</a:t>
            </a:r>
            <a:r>
              <a:rPr lang="ru-RU" dirty="0" smtClean="0"/>
              <a:t>/</a:t>
            </a:r>
            <a:r>
              <a:rPr lang="en-US" dirty="0" smtClean="0"/>
              <a:t>CFAA</a:t>
            </a:r>
            <a:r>
              <a:rPr lang="ru-RU" dirty="0" smtClean="0"/>
              <a:t>. Он содержит в 2 раза больше материалов, чем </a:t>
            </a:r>
            <a:r>
              <a:rPr lang="en-US" dirty="0" smtClean="0"/>
              <a:t>AWM</a:t>
            </a:r>
            <a:r>
              <a:rPr lang="ru-RU" dirty="0" smtClean="0"/>
              <a:t>, причем их уровень сложности примерно в 2 раза выше. Подготовка к экзамену </a:t>
            </a:r>
            <a:r>
              <a:rPr lang="en-US" dirty="0" smtClean="0"/>
              <a:t>CIWM </a:t>
            </a:r>
            <a:r>
              <a:rPr lang="ru-RU" dirty="0" smtClean="0"/>
              <a:t>требует существенных усилий.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Для кого </a:t>
            </a:r>
            <a:r>
              <a:rPr lang="ru-RU" dirty="0" smtClean="0"/>
              <a:t>предназначена </a:t>
            </a:r>
            <a:r>
              <a:rPr lang="en-US" dirty="0" smtClean="0"/>
              <a:t>AWM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что в </a:t>
            </a:r>
            <a:r>
              <a:rPr lang="ru-RU" dirty="0" smtClean="0"/>
              <a:t>нее </a:t>
            </a:r>
            <a:r>
              <a:rPr lang="ru-RU" dirty="0" smtClean="0"/>
              <a:t>входит?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7560394" cy="489654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AWM</a:t>
            </a:r>
            <a:r>
              <a:rPr lang="ru-RU" dirty="0" smtClean="0"/>
              <a:t> – это </a:t>
            </a:r>
            <a:r>
              <a:rPr lang="en-US" b="1" dirty="0" smtClean="0"/>
              <a:t>must</a:t>
            </a:r>
            <a:r>
              <a:rPr lang="ru-RU" b="1" dirty="0" smtClean="0"/>
              <a:t>-</a:t>
            </a:r>
            <a:r>
              <a:rPr lang="en-US" b="1" dirty="0" smtClean="0"/>
              <a:t>have </a:t>
            </a:r>
            <a:r>
              <a:rPr lang="ru-RU" b="1" dirty="0" smtClean="0"/>
              <a:t>для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финансового </a:t>
            </a:r>
            <a:r>
              <a:rPr lang="ru-RU" b="1" dirty="0" smtClean="0"/>
              <a:t>консультанта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Базовые инструменты</a:t>
            </a:r>
          </a:p>
          <a:p>
            <a:pPr lvl="1"/>
            <a:r>
              <a:rPr lang="ru-RU" dirty="0" smtClean="0"/>
              <a:t>Акции и облигации, фьючерсы/форварды и опционы, </a:t>
            </a:r>
            <a:r>
              <a:rPr lang="ru-RU" dirty="0" err="1" smtClean="0"/>
              <a:t>инвестфонды</a:t>
            </a:r>
            <a:r>
              <a:rPr lang="ru-RU" dirty="0" smtClean="0"/>
              <a:t> и структурные продукты</a:t>
            </a:r>
          </a:p>
          <a:p>
            <a:r>
              <a:rPr lang="ru-RU" dirty="0" smtClean="0"/>
              <a:t>Основы управления портфелем</a:t>
            </a:r>
          </a:p>
          <a:p>
            <a:pPr lvl="1"/>
            <a:r>
              <a:rPr lang="ru-RU" dirty="0" smtClean="0"/>
              <a:t>Фундаментальный и технический анализ, международные и альтернативные инвестиции, анализ/отбор </a:t>
            </a:r>
            <a:r>
              <a:rPr lang="ru-RU" dirty="0" err="1" smtClean="0"/>
              <a:t>ПИФов</a:t>
            </a:r>
            <a:r>
              <a:rPr lang="ru-RU" dirty="0" smtClean="0"/>
              <a:t>, риск-менеджмент и </a:t>
            </a:r>
            <a:r>
              <a:rPr lang="en-US" dirty="0" smtClean="0"/>
              <a:t>ESG</a:t>
            </a:r>
            <a:endParaRPr lang="ru-RU" dirty="0" smtClean="0"/>
          </a:p>
          <a:p>
            <a:r>
              <a:rPr lang="ru-RU" dirty="0" smtClean="0"/>
              <a:t>Налогообложение акций и облигаций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Для кого </a:t>
            </a:r>
            <a:r>
              <a:rPr lang="ru-RU" dirty="0" smtClean="0"/>
              <a:t>предназначена </a:t>
            </a:r>
            <a:r>
              <a:rPr lang="en-US" dirty="0" smtClean="0"/>
              <a:t>CIWM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и что в </a:t>
            </a:r>
            <a:r>
              <a:rPr lang="ru-RU" dirty="0" smtClean="0"/>
              <a:t>нее </a:t>
            </a:r>
            <a:r>
              <a:rPr lang="ru-RU" dirty="0" smtClean="0"/>
              <a:t>входит?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8280474" cy="48965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CIWM</a:t>
            </a:r>
            <a:r>
              <a:rPr lang="ru-RU" dirty="0" smtClean="0"/>
              <a:t> – </a:t>
            </a:r>
            <a:r>
              <a:rPr lang="ru-RU" b="1" dirty="0" smtClean="0"/>
              <a:t>специализированные знания </a:t>
            </a:r>
            <a:br>
              <a:rPr lang="ru-RU" b="1" dirty="0" smtClean="0"/>
            </a:br>
            <a:r>
              <a:rPr lang="ru-RU" b="1" dirty="0" smtClean="0"/>
              <a:t>для эксперта-аналитика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Сложные </a:t>
            </a:r>
            <a:r>
              <a:rPr lang="ru-RU" dirty="0" err="1" smtClean="0"/>
              <a:t>деривативы</a:t>
            </a:r>
            <a:endParaRPr lang="ru-RU" dirty="0" smtClean="0"/>
          </a:p>
          <a:p>
            <a:pPr lvl="1"/>
            <a:r>
              <a:rPr lang="en-US" dirty="0" smtClean="0"/>
              <a:t>IRS</a:t>
            </a:r>
            <a:r>
              <a:rPr lang="ru-RU" dirty="0" smtClean="0"/>
              <a:t>, </a:t>
            </a:r>
            <a:r>
              <a:rPr lang="en-US" dirty="0" smtClean="0"/>
              <a:t>TRS</a:t>
            </a:r>
            <a:r>
              <a:rPr lang="ru-RU" dirty="0" smtClean="0"/>
              <a:t>, </a:t>
            </a:r>
            <a:r>
              <a:rPr lang="en-US" dirty="0" smtClean="0"/>
              <a:t>CDS</a:t>
            </a:r>
            <a:r>
              <a:rPr lang="ru-RU" dirty="0" smtClean="0"/>
              <a:t>, </a:t>
            </a:r>
            <a:r>
              <a:rPr lang="en-US" dirty="0" smtClean="0"/>
              <a:t>CFD</a:t>
            </a:r>
            <a:r>
              <a:rPr lang="ru-RU" dirty="0" smtClean="0"/>
              <a:t> и экзотические опционы</a:t>
            </a:r>
          </a:p>
          <a:p>
            <a:r>
              <a:rPr lang="ru-RU" dirty="0" smtClean="0"/>
              <a:t>Продвинутые аспекты управления портфелем</a:t>
            </a:r>
          </a:p>
          <a:p>
            <a:pPr lvl="1"/>
            <a:r>
              <a:rPr lang="ru-RU" dirty="0" smtClean="0"/>
              <a:t>Показатели риска, профилирование клиентов, оптимизация портфеля с учетом ограничений и налогов, управление активами и обязательствами, хеджирование рисков</a:t>
            </a:r>
          </a:p>
          <a:p>
            <a:r>
              <a:rPr lang="ru-RU" dirty="0" smtClean="0"/>
              <a:t>Корпоративные финансы</a:t>
            </a:r>
          </a:p>
          <a:p>
            <a:pPr lvl="1"/>
            <a:r>
              <a:rPr lang="ru-RU" dirty="0" smtClean="0"/>
              <a:t>Финансовый анализ и прогнозирование, критерии оценки инвестиций, эффект синергии, методы оценки компаний</a:t>
            </a:r>
          </a:p>
          <a:p>
            <a:r>
              <a:rPr lang="ru-RU" dirty="0" smtClean="0"/>
              <a:t>Налогообложение </a:t>
            </a:r>
            <a:r>
              <a:rPr lang="ru-RU" dirty="0" err="1" smtClean="0"/>
              <a:t>деривативов</a:t>
            </a:r>
            <a:r>
              <a:rPr lang="ru-RU" dirty="0" smtClean="0"/>
              <a:t> и структурных продуктов</a:t>
            </a:r>
          </a:p>
          <a:p>
            <a:r>
              <a:rPr lang="ru-RU" dirty="0" smtClean="0"/>
              <a:t>Поведенческие финансы</a:t>
            </a:r>
          </a:p>
          <a:p>
            <a:r>
              <a:rPr lang="ru-RU" dirty="0" smtClean="0"/>
              <a:t>Управление взаимоотношениями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Можно ли сдавать </a:t>
            </a:r>
            <a:r>
              <a:rPr lang="en-US" dirty="0" smtClean="0"/>
              <a:t>CIWM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без прохождения </a:t>
            </a:r>
            <a:r>
              <a:rPr lang="en-US" dirty="0" smtClean="0"/>
              <a:t>AWM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7344370" cy="489654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прохождения продвинутого уровня </a:t>
            </a:r>
            <a:r>
              <a:rPr lang="en-US" dirty="0" smtClean="0"/>
              <a:t>CIWM </a:t>
            </a:r>
            <a:r>
              <a:rPr lang="ru-RU" dirty="0" smtClean="0"/>
              <a:t>требуется прохождение базового уровня </a:t>
            </a:r>
            <a:r>
              <a:rPr lang="en-US" dirty="0" smtClean="0"/>
              <a:t>AWM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Исключения </a:t>
            </a:r>
            <a:r>
              <a:rPr lang="ru-RU" dirty="0" smtClean="0"/>
              <a:t>возможны лишь для обладателей профессиональных сертификатов </a:t>
            </a:r>
            <a:r>
              <a:rPr lang="en-US" dirty="0" smtClean="0"/>
              <a:t>CFA</a:t>
            </a:r>
            <a:r>
              <a:rPr lang="ru-RU" dirty="0" smtClean="0"/>
              <a:t>, </a:t>
            </a:r>
            <a:r>
              <a:rPr lang="en-US" dirty="0" smtClean="0"/>
              <a:t>CIIA</a:t>
            </a:r>
            <a:r>
              <a:rPr lang="ru-RU" dirty="0" smtClean="0"/>
              <a:t>, </a:t>
            </a:r>
            <a:r>
              <a:rPr lang="en-US" dirty="0" smtClean="0"/>
              <a:t>SAQ </a:t>
            </a:r>
            <a:r>
              <a:rPr lang="ru-RU" dirty="0" smtClean="0"/>
              <a:t>и выпускников программ </a:t>
            </a:r>
            <a:r>
              <a:rPr lang="ru-RU" dirty="0" err="1" smtClean="0"/>
              <a:t>бакалавриата</a:t>
            </a:r>
            <a:r>
              <a:rPr lang="ru-RU" dirty="0" smtClean="0"/>
              <a:t> или магистратуры в области финансов и банковского дела. </a:t>
            </a:r>
          </a:p>
          <a:p>
            <a:r>
              <a:rPr lang="ru-RU" dirty="0" smtClean="0"/>
              <a:t>Решение о допуске кандидата к </a:t>
            </a:r>
            <a:r>
              <a:rPr lang="en-US" dirty="0" smtClean="0"/>
              <a:t>CIWM </a:t>
            </a:r>
            <a:r>
              <a:rPr lang="ru-RU" dirty="0" smtClean="0"/>
              <a:t>в случае отсутствия </a:t>
            </a:r>
            <a:r>
              <a:rPr lang="en-US" dirty="0" smtClean="0"/>
              <a:t>AWM </a:t>
            </a:r>
            <a:r>
              <a:rPr lang="ru-RU" dirty="0" smtClean="0"/>
              <a:t>принимается швейцарской стороной.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1077218"/>
          </a:xfrm>
        </p:spPr>
        <p:txBody>
          <a:bodyPr/>
          <a:lstStyle/>
          <a:p>
            <a:r>
              <a:rPr lang="ru-RU" dirty="0" smtClean="0"/>
              <a:t>Какую программу лучше выбрать: </a:t>
            </a:r>
            <a:r>
              <a:rPr lang="en-US" dirty="0" smtClean="0"/>
              <a:t>CIWM</a:t>
            </a:r>
            <a:r>
              <a:rPr lang="ru-RU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MWM</a:t>
            </a:r>
            <a:r>
              <a:rPr lang="ru-RU" dirty="0" smtClean="0"/>
              <a:t>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8568506" cy="4896543"/>
          </a:xfrm>
        </p:spPr>
        <p:txBody>
          <a:bodyPr/>
          <a:lstStyle/>
          <a:p>
            <a:r>
              <a:rPr lang="en-US" dirty="0" smtClean="0"/>
              <a:t>AWM </a:t>
            </a:r>
            <a:r>
              <a:rPr lang="ru-RU" dirty="0" smtClean="0"/>
              <a:t>и </a:t>
            </a:r>
            <a:r>
              <a:rPr lang="en-US" dirty="0" smtClean="0"/>
              <a:t>CIWM</a:t>
            </a:r>
            <a:r>
              <a:rPr lang="ru-RU" dirty="0" smtClean="0"/>
              <a:t> больше про </a:t>
            </a:r>
            <a:r>
              <a:rPr lang="en-US" b="1" dirty="0" smtClean="0"/>
              <a:t>hard skills</a:t>
            </a:r>
            <a:r>
              <a:rPr lang="ru-RU" b="1" dirty="0" smtClean="0"/>
              <a:t> </a:t>
            </a:r>
            <a:r>
              <a:rPr lang="ru-RU" dirty="0" smtClean="0"/>
              <a:t>согласно высоким швейцарским стандартам, которые верифицирует признанный международный сертификат. </a:t>
            </a:r>
          </a:p>
          <a:p>
            <a:r>
              <a:rPr lang="en-US" dirty="0" smtClean="0"/>
              <a:t>MWM </a:t>
            </a:r>
            <a:r>
              <a:rPr lang="ru-RU" dirty="0" smtClean="0"/>
              <a:t>– больше про </a:t>
            </a:r>
            <a:r>
              <a:rPr lang="en-US" b="1" dirty="0" smtClean="0"/>
              <a:t>soft skills</a:t>
            </a:r>
            <a:r>
              <a:rPr lang="ru-RU" b="1" dirty="0" smtClean="0"/>
              <a:t> </a:t>
            </a:r>
            <a:r>
              <a:rPr lang="ru-RU" dirty="0" smtClean="0"/>
              <a:t>и </a:t>
            </a:r>
            <a:r>
              <a:rPr lang="ru-RU" b="1" dirty="0" smtClean="0"/>
              <a:t>практикум </a:t>
            </a:r>
            <a:r>
              <a:rPr lang="ru-RU" dirty="0" smtClean="0"/>
              <a:t>в решении задач сегодняшнего дня. </a:t>
            </a:r>
          </a:p>
          <a:p>
            <a:r>
              <a:rPr lang="ru-RU" dirty="0" smtClean="0"/>
              <a:t>Одно дополняет другое. Для карьеры </a:t>
            </a:r>
            <a:r>
              <a:rPr lang="ru-RU" b="1" dirty="0" smtClean="0"/>
              <a:t>эксперта / аналитика </a:t>
            </a:r>
            <a:r>
              <a:rPr lang="ru-RU" dirty="0" smtClean="0"/>
              <a:t>мы рекомендуем последовательность </a:t>
            </a:r>
            <a:r>
              <a:rPr lang="en-US" dirty="0" smtClean="0"/>
              <a:t>AWM </a:t>
            </a:r>
            <a:r>
              <a:rPr lang="ru-RU" dirty="0" smtClean="0"/>
              <a:t>+ </a:t>
            </a:r>
            <a:r>
              <a:rPr lang="en-US" dirty="0" smtClean="0"/>
              <a:t>CIWM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тех, кто работает </a:t>
            </a:r>
            <a:r>
              <a:rPr lang="ru-RU" b="1" dirty="0" smtClean="0"/>
              <a:t>с клиентами </a:t>
            </a:r>
            <a:r>
              <a:rPr lang="ru-RU" dirty="0" smtClean="0"/>
              <a:t>и планирует развиваться по </a:t>
            </a:r>
            <a:r>
              <a:rPr lang="ru-RU" b="1" dirty="0" smtClean="0"/>
              <a:t>управленческой </a:t>
            </a:r>
            <a:r>
              <a:rPr lang="ru-RU" dirty="0" smtClean="0"/>
              <a:t>стезе, больше подходит последовательность </a:t>
            </a:r>
            <a:r>
              <a:rPr lang="en-US" dirty="0" smtClean="0"/>
              <a:t>AWM</a:t>
            </a:r>
            <a:r>
              <a:rPr lang="ru-RU" dirty="0" smtClean="0"/>
              <a:t> (в случае необходимости) + </a:t>
            </a:r>
            <a:r>
              <a:rPr lang="en-US" dirty="0" smtClean="0"/>
              <a:t>MWM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825" y="274638"/>
            <a:ext cx="8785671" cy="584775"/>
          </a:xfrm>
        </p:spPr>
        <p:txBody>
          <a:bodyPr/>
          <a:lstStyle/>
          <a:p>
            <a:r>
              <a:rPr lang="ru-RU" dirty="0" smtClean="0"/>
              <a:t>Что отличает программу </a:t>
            </a:r>
            <a:r>
              <a:rPr lang="en-US" dirty="0" smtClean="0"/>
              <a:t>MWM?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950" y="1484784"/>
            <a:ext cx="6912322" cy="489654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Нацеленность на текущие реалии российской практики</a:t>
            </a:r>
            <a:endParaRPr lang="ru-RU" dirty="0" smtClean="0"/>
          </a:p>
          <a:p>
            <a:r>
              <a:rPr lang="ru-RU" dirty="0" smtClean="0"/>
              <a:t>Сейчас все так быстро меняется, что прошлого опыта и знаний из учебников, даже самых лучших, уже не хватает. </a:t>
            </a:r>
          </a:p>
          <a:p>
            <a:r>
              <a:rPr lang="ru-RU" dirty="0" smtClean="0"/>
              <a:t>Через постоянные обсуждения «горячих» тем и актуальных кейсов, созданных нашими преподавателями, слушатели тренируются находить комплексные решения для нестандартных запросов клиентов.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42055-930A-4291-AE54-7FE3C9CC3136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4.2251"/>
  <p:tag name="PPTVERSION" val="12"/>
  <p:tag name="TPOS" val="2"/>
</p:tagLst>
</file>

<file path=ppt/theme/theme1.xml><?xml version="1.0" encoding="utf-8"?>
<a:theme xmlns:a="http://schemas.openxmlformats.org/drawingml/2006/main" name="1_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34078</TotalTime>
  <Words>789</Words>
  <Application>Microsoft Office PowerPoint</Application>
  <PresentationFormat>Лист A4 (210x297 мм)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1_Тема Office</vt:lpstr>
      <vt:lpstr>Программы по  управлению благосостоянием: AWM, CIWM, MWM</vt:lpstr>
      <vt:lpstr>Ответы на часто задаваемые вопросы</vt:lpstr>
      <vt:lpstr>Что представляет система сертификации AWM/CIWM?</vt:lpstr>
      <vt:lpstr>Насколько сильно отличаются программы AWM и CIWM?</vt:lpstr>
      <vt:lpstr>Для кого предназначена AWM,  и что в нее входит?</vt:lpstr>
      <vt:lpstr>Для кого предназначена CIWM,  и что в нее входит?</vt:lpstr>
      <vt:lpstr>Можно ли сдавать CIWM  без прохождения AWM? </vt:lpstr>
      <vt:lpstr>Какую программу лучше выбрать: CIWM или MWM? </vt:lpstr>
      <vt:lpstr>Что отличает программу MWM?</vt:lpstr>
      <vt:lpstr>Что отличает программу MWM?</vt:lpstr>
      <vt:lpstr>Что отличает программу MWM?</vt:lpstr>
      <vt:lpstr>Какие навыки дает обучение с помощью бизнес-кейсов на программе MWM?</vt:lpstr>
      <vt:lpstr>Какие навыки дает обучение с помощью бизнес-кейсов на программе MWM?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jpoll</dc:creator>
  <cp:lastModifiedBy>Goriaev</cp:lastModifiedBy>
  <cp:revision>447</cp:revision>
  <dcterms:created xsi:type="dcterms:W3CDTF">2008-10-15T06:57:22Z</dcterms:created>
  <dcterms:modified xsi:type="dcterms:W3CDTF">2023-01-23T18:46:56Z</dcterms:modified>
</cp:coreProperties>
</file>